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9" r:id="rId4"/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5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6.png>
</file>

<file path=ppt/media/image37.png>
</file>

<file path=ppt/media/image39.png>
</file>

<file path=ppt/media/image4.png>
</file>

<file path=ppt/media/image40.png>
</file>

<file path=ppt/media/image41.png>
</file>

<file path=ppt/media/image42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open-mainframe-project-governing-board.html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openmainframeproject.org/about" TargetMode="Externa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openmainframeproject.org/embed/embed.html?base-path=&amp;classify=category&amp;key=open-mainframe-project-member-company&amp;headers=false&amp;category-header=true&amp;category-in-subcategory=false&amp;title-uppercase=false&amp;title-alignment=center&amp;title-font-family=sans-serif&amp;title-font-size=13&amp;style=clean&amp;bg-color=%230033a1&amp;fg-color=%23ffffff&amp;item-modal=false&amp;item-name=false&amp;size=md&amp;items-alignment=center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c0bf2d3584_1_75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c0bf2d3584_1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https://jmertic.github.io/committee-gallery/open-mainframe-project-governing-board.html</a:t>
            </a:r>
            <a:r>
              <a:rPr lang="en"/>
              <a:t> </a:t>
            </a:r>
            <a:endParaRPr/>
          </a:p>
        </p:txBody>
      </p:sp>
      <p:sp>
        <p:nvSpPr>
          <p:cNvPr id="321" name="Google Shape;321;g2c0bf2d3584_1_751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b86e582f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b86e582f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21181d1a15_2_10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21181d1a15_2_10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g321181d1a15_2_10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0" name="Google Shape;370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6" name="Google Shape;396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641a776a3e_0_9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2641a776a3e_0_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c0bf2d3584_1_1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c0bf2d3584_1_1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c0bf2d3584_1_1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c0bf2d3584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mission of the Open Mainframe Project is to build that community and adoption of Open Source on the mainframe, which will ( read points above 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from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https://www.openmainframeproject.org/about</a:t>
            </a:r>
            <a:r>
              <a:rPr lang="en"/>
              <a:t> </a:t>
            </a:r>
            <a:endParaRPr/>
          </a:p>
        </p:txBody>
      </p:sp>
      <p:sp>
        <p:nvSpPr>
          <p:cNvPr id="215" name="Google Shape;215;g2c0bf2d3584_1_110:notes"/>
          <p:cNvSpPr txBox="1"/>
          <p:nvPr>
            <p:ph idx="12" type="sldNum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c0bf2d3584_1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c0bf2d3584_1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Source: </a:t>
            </a: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https://landscape.openmainframeproject.org/embed/embed.html?base-path=&amp;classify=category&amp;key=open-mainframe-project-member-company&amp;headers=false&amp;category-header=true&amp;category-in-subcategory=false&amp;title-uppercase=false&amp;title-alignment=center&amp;title-font-family=sans-serif&amp;title-font-size=13&amp;style=clean&amp;bg-color=%230033a1&amp;fg-color=%23ffffff&amp;item-modal=false&amp;item-name=false&amp;size=md&amp;items-alignment=center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c0bf2d3584_1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c0bf2d3584_1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3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6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jpg"/><Relationship Id="rId3" Type="http://schemas.openxmlformats.org/officeDocument/2006/relationships/image" Target="../media/image6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8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0.png"/><Relationship Id="rId3" Type="http://schemas.openxmlformats.org/officeDocument/2006/relationships/image" Target="../media/image2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4553842" y="1643174"/>
            <a:ext cx="4185600" cy="13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Gill Sans"/>
              <a:buNone/>
              <a:defRPr b="0" i="0" sz="4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571983" y="3005359"/>
            <a:ext cx="41856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b="0" i="1" sz="1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OpenMainframe_Logo_White_Knockout.png"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841" y="1113329"/>
            <a:ext cx="1442357" cy="428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CUSTOM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/>
          <p:nvPr>
            <p:ph type="title"/>
          </p:nvPr>
        </p:nvSpPr>
        <p:spPr>
          <a:xfrm>
            <a:off x="311700" y="231021"/>
            <a:ext cx="8520600" cy="5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" type="body"/>
          </p:nvPr>
        </p:nvSpPr>
        <p:spPr>
          <a:xfrm>
            <a:off x="311150" y="1114425"/>
            <a:ext cx="8521800" cy="3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  <a:defRPr sz="2400">
                <a:solidFill>
                  <a:srgbClr val="595959"/>
                </a:solidFill>
              </a:defRPr>
            </a:lvl1pPr>
            <a:lvl2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sz="1800">
                <a:solidFill>
                  <a:srgbClr val="595959"/>
                </a:solidFill>
              </a:defRPr>
            </a:lvl2pPr>
            <a:lvl3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sz="1800">
                <a:solidFill>
                  <a:srgbClr val="595959"/>
                </a:solidFill>
              </a:defRPr>
            </a:lvl3pPr>
            <a:lvl4pPr indent="-3429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sz="1800">
                <a:solidFill>
                  <a:srgbClr val="595959"/>
                </a:solidFill>
              </a:defRPr>
            </a:lvl4pPr>
            <a:lvl5pPr indent="-3429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sz="1800">
                <a:solidFill>
                  <a:srgbClr val="595959"/>
                </a:solidFill>
              </a:defRPr>
            </a:lvl5pPr>
            <a:lvl6pPr indent="-3429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>
                <a:solidFill>
                  <a:srgbClr val="595959"/>
                </a:solidFill>
              </a:defRPr>
            </a:lvl6pPr>
            <a:lvl7pPr indent="-3429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>
                <a:solidFill>
                  <a:srgbClr val="595959"/>
                </a:solidFill>
              </a:defRPr>
            </a:lvl7pPr>
            <a:lvl8pPr indent="-3429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>
                <a:solidFill>
                  <a:srgbClr val="595959"/>
                </a:solidFill>
              </a:defRPr>
            </a:lvl8pPr>
            <a:lvl9pPr indent="-3429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>
                <a:solidFill>
                  <a:srgbClr val="595959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556775" y="4868450"/>
            <a:ext cx="5487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Title Slide">
  <p:cSld name="7_Title Slide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2"/>
          <p:cNvSpPr/>
          <p:nvPr/>
        </p:nvSpPr>
        <p:spPr>
          <a:xfrm rot="-5400000">
            <a:off x="1754398" y="-1754405"/>
            <a:ext cx="5143500" cy="8652300"/>
          </a:xfrm>
          <a:prstGeom prst="rect">
            <a:avLst/>
          </a:prstGeom>
          <a:gradFill>
            <a:gsLst>
              <a:gs pos="0">
                <a:srgbClr val="000000">
                  <a:alpha val="51372"/>
                </a:srgbClr>
              </a:gs>
              <a:gs pos="100000">
                <a:srgbClr val="000000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2"/>
          <p:cNvSpPr/>
          <p:nvPr/>
        </p:nvSpPr>
        <p:spPr>
          <a:xfrm>
            <a:off x="328343" y="2131439"/>
            <a:ext cx="4275600" cy="710700"/>
          </a:xfrm>
          <a:prstGeom prst="rect">
            <a:avLst/>
          </a:prstGeom>
          <a:solidFill>
            <a:srgbClr val="030A1C">
              <a:alpha val="733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2"/>
          <p:cNvSpPr txBox="1"/>
          <p:nvPr>
            <p:ph type="title"/>
          </p:nvPr>
        </p:nvSpPr>
        <p:spPr>
          <a:xfrm>
            <a:off x="328343" y="2103528"/>
            <a:ext cx="75396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4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2"/>
          <p:cNvSpPr/>
          <p:nvPr/>
        </p:nvSpPr>
        <p:spPr>
          <a:xfrm>
            <a:off x="328343" y="2897933"/>
            <a:ext cx="3987900" cy="691500"/>
          </a:xfrm>
          <a:prstGeom prst="rect">
            <a:avLst/>
          </a:prstGeom>
          <a:solidFill>
            <a:srgbClr val="030A1C">
              <a:alpha val="7333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>
            <a:off x="328762" y="2897538"/>
            <a:ext cx="3987600" cy="6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2" type="body"/>
          </p:nvPr>
        </p:nvSpPr>
        <p:spPr>
          <a:xfrm>
            <a:off x="328612" y="3725262"/>
            <a:ext cx="39879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3" name="Google Shape;8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8343" y="318681"/>
            <a:ext cx="3063900" cy="6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solidFill>
          <a:srgbClr val="F6F6F6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b="0" i="0" sz="3200" u="none" cap="none" strike="noStrike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556782" y="46482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rgbClr val="001F8E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7" name="Google Shape;87;p13"/>
          <p:cNvSpPr txBox="1"/>
          <p:nvPr>
            <p:ph idx="11" type="ftr"/>
          </p:nvPr>
        </p:nvSpPr>
        <p:spPr>
          <a:xfrm>
            <a:off x="2387016" y="4703626"/>
            <a:ext cx="43701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>
            <a:off x="311145" y="1204912"/>
            <a:ext cx="8521200" cy="31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1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89" name="Google Shape;8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12745" y="4588196"/>
            <a:ext cx="1576200" cy="31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bg>
      <p:bgPr>
        <a:blipFill rotWithShape="1">
          <a:blip r:embed="rId2">
            <a:alphaModFix/>
          </a:blip>
          <a:stretch>
            <a:fillRect b="0" l="0" r="0" t="0"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4"/>
          <p:cNvPicPr preferRelativeResize="0"/>
          <p:nvPr/>
        </p:nvPicPr>
        <p:blipFill rotWithShape="1">
          <a:blip r:embed="rId3">
            <a:alphaModFix/>
          </a:blip>
          <a:srcRect b="27575" l="18063" r="17444" t="44931"/>
          <a:stretch/>
        </p:blipFill>
        <p:spPr>
          <a:xfrm>
            <a:off x="215950" y="4308350"/>
            <a:ext cx="3239699" cy="78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 Column">
  <p:cSld name="OBJECT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750"/>
            </a:srgb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2">
            <a:alphaModFix amt="6000"/>
          </a:blip>
          <a:srcRect b="0" l="17593" r="0" t="0"/>
          <a:stretch/>
        </p:blipFill>
        <p:spPr>
          <a:xfrm>
            <a:off x="1" y="775759"/>
            <a:ext cx="6393974" cy="436456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5"/>
          <p:cNvSpPr txBox="1"/>
          <p:nvPr>
            <p:ph type="title"/>
          </p:nvPr>
        </p:nvSpPr>
        <p:spPr>
          <a:xfrm>
            <a:off x="333994" y="159442"/>
            <a:ext cx="78939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1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96" name="Google Shape;96;p15"/>
          <p:cNvSpPr txBox="1"/>
          <p:nvPr>
            <p:ph idx="1" type="body"/>
          </p:nvPr>
        </p:nvSpPr>
        <p:spPr>
          <a:xfrm>
            <a:off x="317497" y="943425"/>
            <a:ext cx="4007700" cy="31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OpenMainframe_Logo_Pantone.png" id="97" name="Google Shape;97;p15"/>
          <p:cNvPicPr preferRelativeResize="0"/>
          <p:nvPr/>
        </p:nvPicPr>
        <p:blipFill rotWithShape="1">
          <a:blip r:embed="rId3">
            <a:alphaModFix/>
          </a:blip>
          <a:srcRect b="30187" l="0" r="80655" t="0"/>
          <a:stretch/>
        </p:blipFill>
        <p:spPr>
          <a:xfrm>
            <a:off x="8306753" y="100724"/>
            <a:ext cx="469860" cy="51822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/>
          <p:nvPr/>
        </p:nvSpPr>
        <p:spPr>
          <a:xfrm>
            <a:off x="0" y="5112913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 txBox="1"/>
          <p:nvPr>
            <p:ph idx="2" type="body"/>
          </p:nvPr>
        </p:nvSpPr>
        <p:spPr>
          <a:xfrm>
            <a:off x="4707659" y="943425"/>
            <a:ext cx="4100700" cy="31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556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8227787" y="4803548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- 1 column">
  <p:cSld name="Blank">
    <p:bg>
      <p:bgPr>
        <a:blipFill>
          <a:blip r:embed="rId2">
            <a:alphaModFix amt="0"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graphical user interface&#10;&#10;Description automatically generated" id="102" name="Google Shape;102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>
            <p:ph idx="12" type="sldNum"/>
          </p:nvPr>
        </p:nvSpPr>
        <p:spPr>
          <a:xfrm>
            <a:off x="8056485" y="4767263"/>
            <a:ext cx="45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418706" y="1203581"/>
            <a:ext cx="8267700" cy="3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B49823"/>
              </a:buClr>
              <a:buSzPts val="2100"/>
              <a:buFont typeface="Calibri"/>
              <a:buChar char="▪"/>
              <a:defRPr sz="21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B49823"/>
              </a:buClr>
              <a:buSzPts val="1800"/>
              <a:buFont typeface="Calibri"/>
              <a:buChar char="•"/>
              <a:def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B49823"/>
              </a:buClr>
              <a:buSzPts val="1500"/>
              <a:buFont typeface="Calibri"/>
              <a:buChar char="▪"/>
              <a:defRPr sz="15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B49823"/>
              </a:buClr>
              <a:buSzPts val="1400"/>
              <a:buFont typeface="Calibri"/>
              <a:buChar char="•"/>
              <a:defRPr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B49823"/>
              </a:buClr>
              <a:buSzPts val="1400"/>
              <a:buFont typeface="Calibri"/>
              <a:buChar char="▪"/>
              <a:defRPr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B49823"/>
              </a:buClr>
              <a:buSzPts val="1400"/>
              <a:buFont typeface="Calibri"/>
              <a:buChar char="•"/>
              <a:defRPr>
                <a:solidFill>
                  <a:srgbClr val="7F7F7F"/>
                </a:solidFill>
              </a:defRPr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B49823"/>
              </a:buClr>
              <a:buSzPts val="1400"/>
              <a:buFont typeface="Calibri"/>
              <a:buChar char="•"/>
              <a:defRPr>
                <a:solidFill>
                  <a:srgbClr val="7F7F7F"/>
                </a:solidFill>
              </a:defRPr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B49823"/>
              </a:buClr>
              <a:buSzPts val="1400"/>
              <a:buFont typeface="Calibri"/>
              <a:buChar char="•"/>
              <a:defRPr>
                <a:solidFill>
                  <a:srgbClr val="7F7F7F"/>
                </a:solidFill>
              </a:defRPr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B49823"/>
              </a:buClr>
              <a:buSzPts val="1400"/>
              <a:buFont typeface="Calibri"/>
              <a:buChar char="•"/>
              <a:defRPr>
                <a:solidFill>
                  <a:srgbClr val="7F7F7F"/>
                </a:solidFill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type="title"/>
          </p:nvPr>
        </p:nvSpPr>
        <p:spPr>
          <a:xfrm>
            <a:off x="1590863" y="0"/>
            <a:ext cx="5962200" cy="82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258842" y="1744191"/>
            <a:ext cx="5793000" cy="13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360000" spcFirstLastPara="1" rIns="91425" wrap="square" tIns="45700">
            <a:noAutofit/>
          </a:bodyPr>
          <a:lstStyle>
            <a:lvl1pPr indent="-2286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b="1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28600" lvl="2" marL="13716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28600" lvl="3" marL="18288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28600" lvl="4" marL="22860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429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2" type="body"/>
          </p:nvPr>
        </p:nvSpPr>
        <p:spPr>
          <a:xfrm>
            <a:off x="258842" y="3151033"/>
            <a:ext cx="3026100" cy="4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0000" spcFirstLastPara="1" rIns="91425" wrap="square" tIns="45700">
            <a:no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28600" lvl="2" marL="13716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28600" lvl="3" marL="18288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28600" lvl="4" marL="22860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429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17"/>
          <p:cNvSpPr txBox="1"/>
          <p:nvPr>
            <p:ph idx="3" type="body"/>
          </p:nvPr>
        </p:nvSpPr>
        <p:spPr>
          <a:xfrm>
            <a:off x="262947" y="4470167"/>
            <a:ext cx="2150700" cy="4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0000" spcFirstLastPara="1" rIns="91425" wrap="square" tIns="45700">
            <a:noAutofit/>
          </a:bodyPr>
          <a:lstStyle>
            <a:lvl1pPr indent="-228600" lvl="0" marL="457200" rtl="0" algn="l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28600" lvl="2" marL="13716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28600" lvl="3" marL="18288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28600" lvl="4" marL="22860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429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12" name="Google Shape;112;p18"/>
          <p:cNvPicPr preferRelativeResize="0"/>
          <p:nvPr/>
        </p:nvPicPr>
        <p:blipFill rotWithShape="1">
          <a:blip r:embed="rId4">
            <a:alphaModFix/>
          </a:blip>
          <a:srcRect b="16097" l="58825" r="15205" t="69116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296897" y="40417"/>
            <a:ext cx="83898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55601" y="885371"/>
            <a:ext cx="7376400" cy="3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2800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rtl="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2400"/>
              <a:buChar char="–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2000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19"/>
          <p:cNvSpPr/>
          <p:nvPr/>
        </p:nvSpPr>
        <p:spPr>
          <a:xfrm>
            <a:off x="-2" y="4946754"/>
            <a:ext cx="9144000" cy="196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8375257" y="4911195"/>
            <a:ext cx="631200" cy="25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#ASWF</a:t>
            </a:r>
            <a:endParaRPr sz="140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3867992" y="2093372"/>
            <a:ext cx="5006400" cy="12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360000" spcFirstLastPara="1" rIns="91425" wrap="square" tIns="45700">
            <a:noAutofit/>
          </a:bodyPr>
          <a:lstStyle>
            <a:lvl1pPr indent="-228600" lvl="0" marL="457200" rtl="0" algn="l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800"/>
              <a:buNone/>
              <a:defRPr b="1" sz="3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-228600" lvl="2" marL="13716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-228600" lvl="3" marL="18288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-228600" lvl="4" marL="2286000" rtl="0" algn="ctr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-3429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7" name="Google Shape;17;p3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idx="1" type="body"/>
          </p:nvPr>
        </p:nvSpPr>
        <p:spPr>
          <a:xfrm>
            <a:off x="317500" y="943429"/>
            <a:ext cx="8369400" cy="31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20" name="Google Shape;2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ctrTitle"/>
          </p:nvPr>
        </p:nvSpPr>
        <p:spPr>
          <a:xfrm>
            <a:off x="512064" y="1643174"/>
            <a:ext cx="4185600" cy="13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Gill Sans"/>
              <a:buNone/>
              <a:defRPr b="0" i="0" sz="42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7" name="Google Shape;127;p22"/>
          <p:cNvSpPr txBox="1"/>
          <p:nvPr>
            <p:ph idx="1" type="subTitle"/>
          </p:nvPr>
        </p:nvSpPr>
        <p:spPr>
          <a:xfrm>
            <a:off x="530205" y="3005359"/>
            <a:ext cx="41856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b="0" i="1" sz="18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OpenMainframe_Logo_White_Knockout.png" id="128" name="Google Shape;12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64480" y="936446"/>
            <a:ext cx="2038102" cy="6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 rotWithShape="1">
          <a:blip r:embed="rId3">
            <a:alphaModFix/>
          </a:blip>
          <a:srcRect b="23072" l="39766" r="40350" t="21142"/>
          <a:stretch/>
        </p:blipFill>
        <p:spPr>
          <a:xfrm>
            <a:off x="6319575" y="0"/>
            <a:ext cx="24443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/>
        </p:nvSpPr>
        <p:spPr>
          <a:xfrm>
            <a:off x="5596800" y="4866600"/>
            <a:ext cx="3547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IBM z16 image used with permission by International Business Machines Corporation 2022</a:t>
            </a:r>
            <a:endParaRPr sz="600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3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34" name="Google Shape;134;p23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7500" y="943424"/>
            <a:ext cx="8369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3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137" name="Google Shape;13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Custom Background">
  <p:cSld name="CUSTOM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/>
          <p:nvPr>
            <p:ph idx="2" type="pic"/>
          </p:nvPr>
        </p:nvSpPr>
        <p:spPr>
          <a:xfrm>
            <a:off x="910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24"/>
          <p:cNvSpPr txBox="1"/>
          <p:nvPr>
            <p:ph type="title"/>
          </p:nvPr>
        </p:nvSpPr>
        <p:spPr>
          <a:xfrm>
            <a:off x="625050" y="2348100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2 Columns">
  <p:cSld name="1_Title and Conte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5"/>
          <p:cNvSpPr txBox="1"/>
          <p:nvPr>
            <p:ph type="title"/>
          </p:nvPr>
        </p:nvSpPr>
        <p:spPr>
          <a:xfrm>
            <a:off x="333993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145" name="Google Shape;145;p25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9"/>
            <a:ext cx="6393974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147" name="Google Shape;147;p25"/>
          <p:cNvPicPr preferRelativeResize="0"/>
          <p:nvPr/>
        </p:nvPicPr>
        <p:blipFill rotWithShape="1">
          <a:blip r:embed="rId3">
            <a:alphaModFix/>
          </a:blip>
          <a:srcRect b="30187" l="0" r="80655" t="0"/>
          <a:stretch/>
        </p:blipFill>
        <p:spPr>
          <a:xfrm>
            <a:off x="8306753" y="100724"/>
            <a:ext cx="469852" cy="518218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5"/>
          <p:cNvSpPr/>
          <p:nvPr/>
        </p:nvSpPr>
        <p:spPr>
          <a:xfrm>
            <a:off x="0" y="5112913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7500" y="943425"/>
            <a:ext cx="41271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5"/>
          <p:cNvSpPr txBox="1"/>
          <p:nvPr>
            <p:ph idx="2" type="body"/>
          </p:nvPr>
        </p:nvSpPr>
        <p:spPr>
          <a:xfrm>
            <a:off x="4712200" y="943425"/>
            <a:ext cx="41271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Insight">
  <p:cSld name="1_Title and Content_2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6"/>
          <p:cNvSpPr txBox="1"/>
          <p:nvPr>
            <p:ph type="title"/>
          </p:nvPr>
        </p:nvSpPr>
        <p:spPr>
          <a:xfrm>
            <a:off x="333993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154" name="Google Shape;154;p26"/>
          <p:cNvPicPr preferRelativeResize="0"/>
          <p:nvPr/>
        </p:nvPicPr>
        <p:blipFill rotWithShape="1">
          <a:blip r:embed="rId2">
            <a:alphaModFix amt="6000"/>
          </a:blip>
          <a:srcRect b="0" l="17593" r="0" t="0"/>
          <a:stretch/>
        </p:blipFill>
        <p:spPr>
          <a:xfrm>
            <a:off x="0" y="775759"/>
            <a:ext cx="6393974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156" name="Google Shape;156;p26"/>
          <p:cNvPicPr preferRelativeResize="0"/>
          <p:nvPr/>
        </p:nvPicPr>
        <p:blipFill rotWithShape="1">
          <a:blip r:embed="rId3">
            <a:alphaModFix/>
          </a:blip>
          <a:srcRect b="30187" l="0" r="80655" t="0"/>
          <a:stretch/>
        </p:blipFill>
        <p:spPr>
          <a:xfrm>
            <a:off x="8306753" y="100724"/>
            <a:ext cx="469852" cy="51821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6"/>
          <p:cNvSpPr/>
          <p:nvPr/>
        </p:nvSpPr>
        <p:spPr>
          <a:xfrm>
            <a:off x="0" y="5112913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6"/>
          <p:cNvSpPr/>
          <p:nvPr/>
        </p:nvSpPr>
        <p:spPr>
          <a:xfrm>
            <a:off x="367474" y="2188534"/>
            <a:ext cx="2648700" cy="330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2476B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Major Problem</a:t>
            </a:r>
            <a:endParaRPr sz="1100"/>
          </a:p>
        </p:txBody>
      </p:sp>
      <p:sp>
        <p:nvSpPr>
          <p:cNvPr id="159" name="Google Shape;159;p26"/>
          <p:cNvSpPr/>
          <p:nvPr/>
        </p:nvSpPr>
        <p:spPr>
          <a:xfrm>
            <a:off x="3233717" y="2188534"/>
            <a:ext cx="2648700" cy="330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2476B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How </a:t>
            </a:r>
            <a:r>
              <a:rPr b="1" lang="en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We </a:t>
            </a:r>
            <a:r>
              <a:rPr b="1" lang="en"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Innovated</a:t>
            </a:r>
            <a:endParaRPr sz="1100"/>
          </a:p>
        </p:txBody>
      </p:sp>
      <p:sp>
        <p:nvSpPr>
          <p:cNvPr id="160" name="Google Shape;160;p26"/>
          <p:cNvSpPr/>
          <p:nvPr/>
        </p:nvSpPr>
        <p:spPr>
          <a:xfrm>
            <a:off x="6099958" y="2188534"/>
            <a:ext cx="2648700" cy="330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2476B9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Results</a:t>
            </a:r>
            <a:endParaRPr sz="1100"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233725" y="2606675"/>
            <a:ext cx="2648700" cy="2113200"/>
          </a:xfrm>
          <a:prstGeom prst="rect">
            <a:avLst/>
          </a:prstGeom>
        </p:spPr>
        <p:txBody>
          <a:bodyPr anchorCtr="0" anchor="t" bIns="36575" lIns="0" spcFirstLastPara="1" rIns="0" wrap="square" tIns="36575">
            <a:noAutofit/>
          </a:bodyPr>
          <a:lstStyle>
            <a:lvl1pPr indent="-298450" lvl="0" marL="457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1pPr>
            <a:lvl2pPr indent="-285750" lvl="1" marL="914400" rtl="0">
              <a:spcBef>
                <a:spcPts val="360"/>
              </a:spcBef>
              <a:spcAft>
                <a:spcPts val="0"/>
              </a:spcAft>
              <a:buSzPts val="900"/>
              <a:buChar char="–"/>
              <a:defRPr sz="900"/>
            </a:lvl2pPr>
            <a:lvl3pPr indent="-273050" lvl="2" marL="1371600" rtl="0">
              <a:spcBef>
                <a:spcPts val="320"/>
              </a:spcBef>
              <a:spcAft>
                <a:spcPts val="0"/>
              </a:spcAft>
              <a:buSzPts val="700"/>
              <a:buChar char="•"/>
              <a:defRPr sz="700"/>
            </a:lvl3pPr>
            <a:lvl4pPr indent="-273050" lvl="3" marL="1828800" rtl="0">
              <a:spcBef>
                <a:spcPts val="320"/>
              </a:spcBef>
              <a:spcAft>
                <a:spcPts val="0"/>
              </a:spcAft>
              <a:buSzPts val="700"/>
              <a:buChar char="–"/>
              <a:defRPr sz="700"/>
            </a:lvl4pPr>
            <a:lvl5pPr indent="-273050" lvl="4" marL="2286000" rtl="0">
              <a:spcBef>
                <a:spcPts val="320"/>
              </a:spcBef>
              <a:spcAft>
                <a:spcPts val="0"/>
              </a:spcAft>
              <a:buSzPts val="700"/>
              <a:buChar char="»"/>
              <a:defRPr sz="700"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9pPr>
          </a:lstStyle>
          <a:p/>
        </p:txBody>
      </p:sp>
      <p:sp>
        <p:nvSpPr>
          <p:cNvPr id="162" name="Google Shape;162;p26"/>
          <p:cNvSpPr txBox="1"/>
          <p:nvPr>
            <p:ph idx="2" type="body"/>
          </p:nvPr>
        </p:nvSpPr>
        <p:spPr>
          <a:xfrm>
            <a:off x="6099950" y="2606675"/>
            <a:ext cx="2648700" cy="2113200"/>
          </a:xfrm>
          <a:prstGeom prst="rect">
            <a:avLst/>
          </a:prstGeom>
        </p:spPr>
        <p:txBody>
          <a:bodyPr anchorCtr="0" anchor="t" bIns="36575" lIns="0" spcFirstLastPara="1" rIns="0" wrap="square" tIns="36575">
            <a:noAutofit/>
          </a:bodyPr>
          <a:lstStyle>
            <a:lvl1pPr indent="-298450" lvl="0" marL="457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1pPr>
            <a:lvl2pPr indent="-285750" lvl="1" marL="914400" rtl="0">
              <a:spcBef>
                <a:spcPts val="360"/>
              </a:spcBef>
              <a:spcAft>
                <a:spcPts val="0"/>
              </a:spcAft>
              <a:buSzPts val="900"/>
              <a:buChar char="–"/>
              <a:defRPr sz="900"/>
            </a:lvl2pPr>
            <a:lvl3pPr indent="-273050" lvl="2" marL="1371600" rtl="0">
              <a:spcBef>
                <a:spcPts val="320"/>
              </a:spcBef>
              <a:spcAft>
                <a:spcPts val="0"/>
              </a:spcAft>
              <a:buSzPts val="700"/>
              <a:buChar char="•"/>
              <a:defRPr sz="700"/>
            </a:lvl3pPr>
            <a:lvl4pPr indent="-273050" lvl="3" marL="1828800" rtl="0">
              <a:spcBef>
                <a:spcPts val="320"/>
              </a:spcBef>
              <a:spcAft>
                <a:spcPts val="0"/>
              </a:spcAft>
              <a:buSzPts val="700"/>
              <a:buChar char="–"/>
              <a:defRPr sz="700"/>
            </a:lvl4pPr>
            <a:lvl5pPr indent="-273050" lvl="4" marL="2286000" rtl="0">
              <a:spcBef>
                <a:spcPts val="320"/>
              </a:spcBef>
              <a:spcAft>
                <a:spcPts val="0"/>
              </a:spcAft>
              <a:buSzPts val="700"/>
              <a:buChar char="»"/>
              <a:defRPr sz="700"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9pPr>
          </a:lstStyle>
          <a:p/>
        </p:txBody>
      </p:sp>
      <p:sp>
        <p:nvSpPr>
          <p:cNvPr id="163" name="Google Shape;163;p26"/>
          <p:cNvSpPr txBox="1"/>
          <p:nvPr>
            <p:ph idx="3" type="body"/>
          </p:nvPr>
        </p:nvSpPr>
        <p:spPr>
          <a:xfrm>
            <a:off x="367500" y="2606675"/>
            <a:ext cx="2648700" cy="2113200"/>
          </a:xfrm>
          <a:prstGeom prst="rect">
            <a:avLst/>
          </a:prstGeom>
        </p:spPr>
        <p:txBody>
          <a:bodyPr anchorCtr="0" anchor="t" bIns="36575" lIns="0" spcFirstLastPara="1" rIns="0" wrap="square" tIns="36575">
            <a:spAutoFit/>
          </a:bodyPr>
          <a:lstStyle>
            <a:lvl1pPr indent="-298450" lvl="0" marL="457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1pPr>
            <a:lvl2pPr indent="-285750" lvl="1" marL="914400" rtl="0">
              <a:spcBef>
                <a:spcPts val="360"/>
              </a:spcBef>
              <a:spcAft>
                <a:spcPts val="0"/>
              </a:spcAft>
              <a:buSzPts val="900"/>
              <a:buChar char="–"/>
              <a:defRPr sz="900"/>
            </a:lvl2pPr>
            <a:lvl3pPr indent="-273050" lvl="2" marL="1371600" rtl="0">
              <a:spcBef>
                <a:spcPts val="320"/>
              </a:spcBef>
              <a:spcAft>
                <a:spcPts val="0"/>
              </a:spcAft>
              <a:buSzPts val="700"/>
              <a:buChar char="•"/>
              <a:defRPr sz="700"/>
            </a:lvl3pPr>
            <a:lvl4pPr indent="-273050" lvl="3" marL="1828800" rtl="0">
              <a:spcBef>
                <a:spcPts val="320"/>
              </a:spcBef>
              <a:spcAft>
                <a:spcPts val="0"/>
              </a:spcAft>
              <a:buSzPts val="700"/>
              <a:buChar char="–"/>
              <a:defRPr sz="700"/>
            </a:lvl4pPr>
            <a:lvl5pPr indent="-273050" lvl="4" marL="2286000" rtl="0">
              <a:spcBef>
                <a:spcPts val="320"/>
              </a:spcBef>
              <a:spcAft>
                <a:spcPts val="0"/>
              </a:spcAft>
              <a:buSzPts val="700"/>
              <a:buChar char="»"/>
              <a:defRPr sz="700"/>
            </a:lvl5pPr>
            <a:lvl6pPr indent="-298450" lvl="5" marL="27432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6pPr>
            <a:lvl7pPr indent="-298450" lvl="6" marL="32004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7pPr>
            <a:lvl8pPr indent="-298450" lvl="7" marL="36576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8pPr>
            <a:lvl9pPr indent="-298450" lvl="8" marL="411480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_Title and Content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7"/>
          <p:cNvSpPr txBox="1"/>
          <p:nvPr>
            <p:ph type="title"/>
          </p:nvPr>
        </p:nvSpPr>
        <p:spPr>
          <a:xfrm>
            <a:off x="333993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167" name="Google Shape;167;p27"/>
          <p:cNvPicPr preferRelativeResize="0"/>
          <p:nvPr/>
        </p:nvPicPr>
        <p:blipFill rotWithShape="1">
          <a:blip r:embed="rId2">
            <a:alphaModFix amt="6000"/>
          </a:blip>
          <a:srcRect b="0" l="17593" r="0" t="0"/>
          <a:stretch/>
        </p:blipFill>
        <p:spPr>
          <a:xfrm>
            <a:off x="0" y="775759"/>
            <a:ext cx="6393974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7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169" name="Google Shape;169;p27"/>
          <p:cNvPicPr preferRelativeResize="0"/>
          <p:nvPr/>
        </p:nvPicPr>
        <p:blipFill rotWithShape="1">
          <a:blip r:embed="rId3">
            <a:alphaModFix/>
          </a:blip>
          <a:srcRect b="30187" l="0" r="80655" t="0"/>
          <a:stretch/>
        </p:blipFill>
        <p:spPr>
          <a:xfrm>
            <a:off x="8306753" y="100724"/>
            <a:ext cx="469852" cy="51821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7"/>
          <p:cNvSpPr/>
          <p:nvPr/>
        </p:nvSpPr>
        <p:spPr>
          <a:xfrm>
            <a:off x="0" y="5112913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Background">
  <p:cSld name="1_Title and Content_1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/>
          <p:nvPr/>
        </p:nvSpPr>
        <p:spPr>
          <a:xfrm>
            <a:off x="0" y="74"/>
            <a:ext cx="9144000" cy="5143500"/>
          </a:xfrm>
          <a:prstGeom prst="rect">
            <a:avLst/>
          </a:prstGeom>
          <a:solidFill>
            <a:srgbClr val="3664AD">
              <a:alpha val="275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 rotWithShape="1">
          <a:blip r:embed="rId2">
            <a:alphaModFix amt="6000"/>
          </a:blip>
          <a:srcRect b="0" l="17593" r="0" t="0"/>
          <a:stretch/>
        </p:blipFill>
        <p:spPr>
          <a:xfrm>
            <a:off x="0" y="-3175"/>
            <a:ext cx="75350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8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p28"/>
          <p:cNvSpPr/>
          <p:nvPr/>
        </p:nvSpPr>
        <p:spPr>
          <a:xfrm>
            <a:off x="0" y="5112913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2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CUSTOM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>
            <p:ph type="title"/>
          </p:nvPr>
        </p:nvSpPr>
        <p:spPr>
          <a:xfrm>
            <a:off x="311700" y="231021"/>
            <a:ext cx="8520600" cy="5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311150" y="1114425"/>
            <a:ext cx="8521800" cy="35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595959"/>
              </a:buClr>
              <a:buSzPts val="2400"/>
              <a:buFont typeface="Arial"/>
              <a:buChar char="•"/>
              <a:defRPr sz="2400">
                <a:solidFill>
                  <a:srgbClr val="595959"/>
                </a:solidFill>
              </a:defRPr>
            </a:lvl1pPr>
            <a:lvl2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sz="1800">
                <a:solidFill>
                  <a:srgbClr val="595959"/>
                </a:solidFill>
              </a:defRPr>
            </a:lvl2pPr>
            <a:lvl3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sz="1800">
                <a:solidFill>
                  <a:srgbClr val="595959"/>
                </a:solidFill>
              </a:defRPr>
            </a:lvl3pPr>
            <a:lvl4pPr indent="-3429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sz="1800">
                <a:solidFill>
                  <a:srgbClr val="595959"/>
                </a:solidFill>
              </a:defRPr>
            </a:lvl4pPr>
            <a:lvl5pPr indent="-3429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•"/>
              <a:defRPr sz="1800">
                <a:solidFill>
                  <a:srgbClr val="595959"/>
                </a:solidFill>
              </a:defRPr>
            </a:lvl5pPr>
            <a:lvl6pPr indent="-3429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>
                <a:solidFill>
                  <a:srgbClr val="595959"/>
                </a:solidFill>
              </a:defRPr>
            </a:lvl6pPr>
            <a:lvl7pPr indent="-3429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>
                <a:solidFill>
                  <a:srgbClr val="595959"/>
                </a:solidFill>
              </a:defRPr>
            </a:lvl7pPr>
            <a:lvl8pPr indent="-3429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>
                <a:solidFill>
                  <a:srgbClr val="595959"/>
                </a:solidFill>
              </a:defRPr>
            </a:lvl8pPr>
            <a:lvl9pPr indent="-3429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•"/>
              <a:defRPr>
                <a:solidFill>
                  <a:srgbClr val="595959"/>
                </a:solidFill>
              </a:defRPr>
            </a:lvl9pPr>
          </a:lstStyle>
          <a:p/>
        </p:txBody>
      </p:sp>
      <p:sp>
        <p:nvSpPr>
          <p:cNvPr id="180" name="Google Shape;180;p30"/>
          <p:cNvSpPr txBox="1"/>
          <p:nvPr>
            <p:ph idx="12" type="sldNum"/>
          </p:nvPr>
        </p:nvSpPr>
        <p:spPr>
          <a:xfrm>
            <a:off x="8556775" y="4868450"/>
            <a:ext cx="5487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Full Bleed Image "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1"/>
          <p:cNvPicPr preferRelativeResize="0"/>
          <p:nvPr/>
        </p:nvPicPr>
        <p:blipFill rotWithShape="1">
          <a:blip r:embed="rId2">
            <a:alphaModFix/>
          </a:blip>
          <a:srcRect b="23072" l="39766" r="40350" t="21142"/>
          <a:stretch/>
        </p:blipFill>
        <p:spPr>
          <a:xfrm>
            <a:off x="6319575" y="0"/>
            <a:ext cx="24443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1"/>
          <p:cNvSpPr txBox="1"/>
          <p:nvPr/>
        </p:nvSpPr>
        <p:spPr>
          <a:xfrm>
            <a:off x="5596800" y="4866600"/>
            <a:ext cx="3547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lt1"/>
                </a:solidFill>
              </a:rPr>
              <a:t>IBM z16 image used with permission by International Business Machines Corporation 2022</a:t>
            </a:r>
            <a:endParaRPr sz="600">
              <a:solidFill>
                <a:schemeClr val="lt1"/>
              </a:solidFill>
            </a:endParaRPr>
          </a:p>
        </p:txBody>
      </p:sp>
      <p:sp>
        <p:nvSpPr>
          <p:cNvPr id="184" name="Google Shape;184;p31"/>
          <p:cNvSpPr txBox="1"/>
          <p:nvPr>
            <p:ph type="title"/>
          </p:nvPr>
        </p:nvSpPr>
        <p:spPr>
          <a:xfrm>
            <a:off x="509425" y="1429800"/>
            <a:ext cx="5365800" cy="228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85" name="Google Shape;185;p31"/>
          <p:cNvPicPr preferRelativeResize="0"/>
          <p:nvPr/>
        </p:nvPicPr>
        <p:blipFill rotWithShape="1">
          <a:blip r:embed="rId3">
            <a:alphaModFix/>
          </a:blip>
          <a:srcRect b="22837" l="0" r="76164" t="-7893"/>
          <a:stretch/>
        </p:blipFill>
        <p:spPr>
          <a:xfrm>
            <a:off x="8306753" y="100724"/>
            <a:ext cx="469852" cy="5182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0" l="10532" r="0" t="0"/>
          <a:stretch/>
        </p:blipFill>
        <p:spPr>
          <a:xfrm>
            <a:off x="0" y="0"/>
            <a:ext cx="818091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4"/>
          <p:cNvSpPr txBox="1"/>
          <p:nvPr>
            <p:ph type="ctrTitle"/>
          </p:nvPr>
        </p:nvSpPr>
        <p:spPr>
          <a:xfrm>
            <a:off x="4553842" y="1643174"/>
            <a:ext cx="4185600" cy="13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664AD"/>
              </a:buClr>
              <a:buSzPts val="4200"/>
              <a:buFont typeface="Gill Sans"/>
              <a:buNone/>
              <a:defRPr b="0" i="0" sz="4200" u="none" cap="none" strike="noStrike">
                <a:solidFill>
                  <a:srgbClr val="3664AD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5" name="Google Shape;25;p4"/>
          <p:cNvSpPr txBox="1"/>
          <p:nvPr>
            <p:ph idx="1" type="subTitle"/>
          </p:nvPr>
        </p:nvSpPr>
        <p:spPr>
          <a:xfrm>
            <a:off x="4571983" y="3005359"/>
            <a:ext cx="41856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  <a:defRPr b="0" i="1" sz="1800" u="none" cap="none" strike="noStrike">
                <a:solidFill>
                  <a:srgbClr val="7F7F7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26" name="Google Shape;2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01446" y="1113329"/>
            <a:ext cx="1401147" cy="4282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32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0" name="Google Shape;190;p3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32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2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193" name="Google Shape;19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solidFill>
          <a:srgbClr val="2B7DE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/>
          <p:nvPr/>
        </p:nvSpPr>
        <p:spPr>
          <a:xfrm>
            <a:off x="0" y="659219"/>
            <a:ext cx="9144000" cy="453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08204" y="2535865"/>
            <a:ext cx="4635797" cy="260763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3"/>
          <p:cNvSpPr txBox="1"/>
          <p:nvPr>
            <p:ph type="title"/>
          </p:nvPr>
        </p:nvSpPr>
        <p:spPr>
          <a:xfrm>
            <a:off x="296897" y="110343"/>
            <a:ext cx="83898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33"/>
          <p:cNvSpPr txBox="1"/>
          <p:nvPr>
            <p:ph idx="1" type="body"/>
          </p:nvPr>
        </p:nvSpPr>
        <p:spPr>
          <a:xfrm>
            <a:off x="355601" y="977933"/>
            <a:ext cx="7376400" cy="3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EF2AC1"/>
              </a:buClr>
              <a:buSzPts val="2800"/>
              <a:buChar char="•"/>
              <a:defRPr sz="2800"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EF2AC1"/>
              </a:buClr>
              <a:buSzPts val="2400"/>
              <a:buChar char="–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EF2AC1"/>
              </a:buClr>
              <a:buSzPts val="2000"/>
              <a:buChar char="•"/>
              <a:defRPr sz="2000"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EF2AC1"/>
              </a:buClr>
              <a:buSzPts val="2000"/>
              <a:buChar char="–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EF2AC1"/>
              </a:buClr>
              <a:buSzPts val="2000"/>
              <a:buChar char="»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p33"/>
          <p:cNvSpPr/>
          <p:nvPr/>
        </p:nvSpPr>
        <p:spPr>
          <a:xfrm flipH="1" rot="10800000">
            <a:off x="-2" y="5143618"/>
            <a:ext cx="9144000" cy="45600"/>
          </a:xfrm>
          <a:prstGeom prst="rect">
            <a:avLst/>
          </a:prstGeom>
          <a:solidFill>
            <a:srgbClr val="0033A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0" name="Google Shape;200;p33"/>
          <p:cNvCxnSpPr/>
          <p:nvPr/>
        </p:nvCxnSpPr>
        <p:spPr>
          <a:xfrm>
            <a:off x="-2" y="5074699"/>
            <a:ext cx="6351300" cy="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01" name="Google Shape;201;p33"/>
          <p:cNvPicPr preferRelativeResize="0"/>
          <p:nvPr/>
        </p:nvPicPr>
        <p:blipFill rotWithShape="1">
          <a:blip r:embed="rId3">
            <a:alphaModFix/>
          </a:blip>
          <a:srcRect b="45989" l="1297" r="78125" t="15306"/>
          <a:stretch/>
        </p:blipFill>
        <p:spPr>
          <a:xfrm>
            <a:off x="8581153" y="68710"/>
            <a:ext cx="458429" cy="5283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74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333993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pic>
        <p:nvPicPr>
          <p:cNvPr id="30" name="Google Shape;30;p5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9"/>
            <a:ext cx="6393974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>
            <p:ph idx="1" type="body"/>
          </p:nvPr>
        </p:nvSpPr>
        <p:spPr>
          <a:xfrm>
            <a:off x="317500" y="943429"/>
            <a:ext cx="83694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1pPr>
            <a:lvl2pPr indent="0" lvl="1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2pPr>
            <a:lvl3pPr indent="0" lvl="2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3pPr>
            <a:lvl4pPr indent="0" lvl="3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4pPr>
            <a:lvl5pPr indent="0" lvl="4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5pPr>
            <a:lvl6pPr indent="0" lvl="5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6pPr>
            <a:lvl7pPr indent="0" lvl="6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7pPr>
            <a:lvl8pPr indent="0" lvl="7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8pPr>
            <a:lvl9pPr indent="0" lvl="8" mar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33" name="Google Shape;33;p5"/>
          <p:cNvPicPr preferRelativeResize="0"/>
          <p:nvPr/>
        </p:nvPicPr>
        <p:blipFill rotWithShape="1">
          <a:blip r:embed="rId3">
            <a:alphaModFix/>
          </a:blip>
          <a:srcRect b="30187" l="0" r="80655" t="0"/>
          <a:stretch/>
        </p:blipFill>
        <p:spPr>
          <a:xfrm>
            <a:off x="8306753" y="100724"/>
            <a:ext cx="469852" cy="518218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/>
          <p:nvPr/>
        </p:nvSpPr>
        <p:spPr>
          <a:xfrm>
            <a:off x="0" y="5112913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664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5"/>
          <p:cNvSpPr/>
          <p:nvPr>
            <p:ph idx="2" type="pic"/>
          </p:nvPr>
        </p:nvSpPr>
        <p:spPr>
          <a:xfrm>
            <a:off x="645366" y="2053362"/>
            <a:ext cx="1982700" cy="1984500"/>
          </a:xfrm>
          <a:prstGeom prst="ellipse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5"/>
          <p:cNvSpPr/>
          <p:nvPr>
            <p:ph idx="3" type="pic"/>
          </p:nvPr>
        </p:nvSpPr>
        <p:spPr>
          <a:xfrm>
            <a:off x="3580606" y="2056430"/>
            <a:ext cx="1982700" cy="1984500"/>
          </a:xfrm>
          <a:prstGeom prst="ellipse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5"/>
          <p:cNvSpPr/>
          <p:nvPr>
            <p:ph idx="4" type="pic"/>
          </p:nvPr>
        </p:nvSpPr>
        <p:spPr>
          <a:xfrm>
            <a:off x="6515847" y="2052907"/>
            <a:ext cx="1982700" cy="1984500"/>
          </a:xfrm>
          <a:prstGeom prst="ellipse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Half Width">
  <p:cSld name="Text Half Width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468630" y="273844"/>
            <a:ext cx="80466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Gill Sans"/>
              <a:buNone/>
              <a:defRPr sz="1100">
                <a:solidFill>
                  <a:srgbClr val="168FD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0" name="Google Shape;40;p6"/>
          <p:cNvSpPr txBox="1"/>
          <p:nvPr>
            <p:ph idx="1" type="body"/>
          </p:nvPr>
        </p:nvSpPr>
        <p:spPr>
          <a:xfrm>
            <a:off x="468630" y="1001316"/>
            <a:ext cx="39510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Char char="•"/>
              <a:defRPr sz="1700"/>
            </a:lvl1pPr>
            <a:lvl2pPr indent="-32385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–"/>
              <a:defRPr sz="1500"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175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»"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9pPr>
          </a:lstStyle>
          <a:p/>
        </p:txBody>
      </p:sp>
      <p:cxnSp>
        <p:nvCxnSpPr>
          <p:cNvPr id="41" name="Google Shape;41;p6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2" name="Google Shape;4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6"/>
          <p:cNvSpPr txBox="1"/>
          <p:nvPr>
            <p:ph idx="10" type="dt"/>
          </p:nvPr>
        </p:nvSpPr>
        <p:spPr>
          <a:xfrm>
            <a:off x="7696200" y="4937760"/>
            <a:ext cx="11655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4" name="Google Shape;44;p6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">
  <p:cSld name="Text Full Width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Gill Sans"/>
              <a:buNone/>
              <a:defRPr sz="1100">
                <a:solidFill>
                  <a:srgbClr val="168FD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365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700"/>
              <a:buChar char="•"/>
              <a:defRPr sz="1700"/>
            </a:lvl1pPr>
            <a:lvl2pPr indent="-32385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–"/>
              <a:defRPr sz="1500"/>
            </a:lvl2pPr>
            <a:lvl3pPr indent="-3175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4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2984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100"/>
              <a:buChar char="»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9pPr>
          </a:lstStyle>
          <a:p/>
        </p:txBody>
      </p:sp>
      <p:cxnSp>
        <p:nvCxnSpPr>
          <p:cNvPr id="49" name="Google Shape;49;p7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0" name="Google Shape;5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 txBox="1"/>
          <p:nvPr>
            <p:ph idx="10" type="dt"/>
          </p:nvPr>
        </p:nvSpPr>
        <p:spPr>
          <a:xfrm>
            <a:off x="7518400" y="4937760"/>
            <a:ext cx="13431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Gill Sans"/>
              <a:buNone/>
              <a:defRPr sz="1100">
                <a:solidFill>
                  <a:srgbClr val="168FD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cxnSp>
        <p:nvCxnSpPr>
          <p:cNvPr id="56" name="Google Shape;56;p8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7" name="Google Shape;5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 txBox="1"/>
          <p:nvPr>
            <p:ph idx="10" type="dt"/>
          </p:nvPr>
        </p:nvSpPr>
        <p:spPr>
          <a:xfrm>
            <a:off x="7628467" y="4937760"/>
            <a:ext cx="1233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9" name="Google Shape;59;p8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">
  <p:cSld name="Transition Ligh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Gill Sans"/>
              <a:buNone/>
              <a:defRPr sz="1100">
                <a:solidFill>
                  <a:srgbClr val="168FD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pic>
        <p:nvPicPr>
          <p:cNvPr id="63" name="Google Shape;6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555434" y="4342572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idx="10" type="dt"/>
          </p:nvPr>
        </p:nvSpPr>
        <p:spPr>
          <a:xfrm>
            <a:off x="7687733" y="4937760"/>
            <a:ext cx="11739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algn="r">
              <a:spcBef>
                <a:spcPts val="0"/>
              </a:spcBef>
              <a:buNone/>
              <a:defRPr sz="800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311700" y="231021"/>
            <a:ext cx="85206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10"/>
          <p:cNvSpPr/>
          <p:nvPr/>
        </p:nvSpPr>
        <p:spPr>
          <a:xfrm>
            <a:off x="0" y="391275"/>
            <a:ext cx="359100" cy="357300"/>
          </a:xfrm>
          <a:prstGeom prst="rect">
            <a:avLst/>
          </a:prstGeom>
          <a:solidFill>
            <a:srgbClr val="6DCCD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0"/>
          <p:cNvSpPr txBox="1"/>
          <p:nvPr>
            <p:ph idx="12" type="sldNum"/>
          </p:nvPr>
        </p:nvSpPr>
        <p:spPr>
          <a:xfrm>
            <a:off x="8556775" y="4868450"/>
            <a:ext cx="548700" cy="2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50"/>
              <a:buFont typeface="Arial"/>
              <a:buNone/>
              <a:defRPr b="0" i="0" sz="1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33992" y="148858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7500" y="943429"/>
            <a:ext cx="8369400" cy="31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transition spd="med"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33992" y="148858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/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7500" y="943429"/>
            <a:ext cx="8369400" cy="31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c.openmainframeproject.or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charter.openmainframeproject.org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charter.aswf.io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openprofile.dev/my-calendar" TargetMode="External"/><Relationship Id="rId4" Type="http://schemas.openxmlformats.org/officeDocument/2006/relationships/image" Target="../media/image3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sts.openmainframeproject.org/g/omp-board/files/Meeting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omp-board@lists.openmainframeproject.org" TargetMode="External"/><Relationship Id="rId4" Type="http://schemas.openxmlformats.org/officeDocument/2006/relationships/hyperlink" Target="mailto:omp-technical@lists.openmainframeproject.org" TargetMode="External"/><Relationship Id="rId5" Type="http://schemas.openxmlformats.org/officeDocument/2006/relationships/hyperlink" Target="mailto:omp-budget@lists.openmainframeproject.org" TargetMode="External"/><Relationship Id="rId6" Type="http://schemas.openxmlformats.org/officeDocument/2006/relationships/hyperlink" Target="https://slack.openmainframeproject.org" TargetMode="External"/><Relationship Id="rId7" Type="http://schemas.openxmlformats.org/officeDocument/2006/relationships/hyperlink" Target="https://members.openmainframeproject.or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mbers.openmainframeproject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harter.openmainframeproject.org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overviewdeck.openmainframeproject.org" TargetMode="External"/><Relationship Id="rId5" Type="http://schemas.openxmlformats.org/officeDocument/2006/relationships/hyperlink" Target="https://github.com/Openmainframeproject/foundation" TargetMode="External"/><Relationship Id="rId6" Type="http://schemas.openxmlformats.org/officeDocument/2006/relationships/hyperlink" Target="https://github.com/openmainframeproject/foundation/blob/main/elections.md" TargetMode="External"/><Relationship Id="rId7" Type="http://schemas.openxmlformats.org/officeDocument/2006/relationships/hyperlink" Target="https://github.com/openmainframeproject/foundation/tree/main/project_charters" TargetMode="External"/><Relationship Id="rId8" Type="http://schemas.openxmlformats.org/officeDocument/2006/relationships/hyperlink" Target="https://landscape.openmainframeproject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members.openmainframeproject.org" TargetMode="External"/><Relationship Id="rId4" Type="http://schemas.openxmlformats.org/officeDocument/2006/relationships/image" Target="../media/image3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aswf.io/about/members/" TargetMode="External"/><Relationship Id="rId4" Type="http://schemas.openxmlformats.org/officeDocument/2006/relationships/hyperlink" Target="https://openmainframeproject.org/about/leadership/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openmainframeproject.org/about/governing-board/" TargetMode="External"/><Relationship Id="rId7" Type="http://schemas.openxmlformats.org/officeDocument/2006/relationships/hyperlink" Target="https://www.openmainframeproject.org/about/technical-advisory-council/" TargetMode="External"/><Relationship Id="rId8" Type="http://schemas.openxmlformats.org/officeDocument/2006/relationships/hyperlink" Target="https://tac.openmainframeproject.org/engagement/#mailing-lists-and-slack-channels-for-hosted-project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embers.openmainframeproject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openmainframeproject.org/join" TargetMode="External"/><Relationship Id="rId4" Type="http://schemas.openxmlformats.org/officeDocument/2006/relationships/image" Target="../media/image2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openmainframeproject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openmainframeproject.org/about/marketing-committee/" TargetMode="External"/><Relationship Id="rId4" Type="http://schemas.openxmlformats.org/officeDocument/2006/relationships/hyperlink" Target="https://tac.aswf.io" TargetMode="External"/><Relationship Id="rId5" Type="http://schemas.openxmlformats.org/officeDocument/2006/relationships/hyperlink" Target="https://tac.openmainframeproject.org/meetings/" TargetMode="External"/><Relationship Id="rId6" Type="http://schemas.openxmlformats.org/officeDocument/2006/relationships/hyperlink" Target="https://lists.openmainframeproject.org/g/omp-technical" TargetMode="External"/><Relationship Id="rId7" Type="http://schemas.openxmlformats.org/officeDocument/2006/relationships/hyperlink" Target="https://tac.openmainframeproject.org/engagement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harter.openmainframeproject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4"/>
          <p:cNvSpPr txBox="1"/>
          <p:nvPr>
            <p:ph type="ctrTitle"/>
          </p:nvPr>
        </p:nvSpPr>
        <p:spPr>
          <a:xfrm>
            <a:off x="4553842" y="1643174"/>
            <a:ext cx="41856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600"/>
              <a:t>What the Governing Board is NOT responsible for</a:t>
            </a:r>
            <a:endParaRPr sz="2600"/>
          </a:p>
        </p:txBody>
      </p:sp>
      <p:sp>
        <p:nvSpPr>
          <p:cNvPr id="304" name="Google Shape;304;p43"/>
          <p:cNvSpPr txBox="1"/>
          <p:nvPr>
            <p:ph idx="1" type="body"/>
          </p:nvPr>
        </p:nvSpPr>
        <p:spPr>
          <a:xfrm>
            <a:off x="387300" y="1215329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does </a:t>
            </a:r>
            <a:r>
              <a:rPr b="1" lang="en" sz="1900"/>
              <a:t>not</a:t>
            </a:r>
            <a:r>
              <a:rPr lang="en" sz="1900"/>
              <a:t> make technical decisions for Open Mainframe Project other than working with the </a:t>
            </a:r>
            <a:r>
              <a:rPr lang="en" sz="1900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 sz="1900"/>
              <a:t> to set the overall scope for the Open Mainframe Project. </a:t>
            </a:r>
            <a:endParaRPr sz="1900"/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is </a:t>
            </a:r>
            <a:r>
              <a:rPr b="1" lang="en" sz="1900"/>
              <a:t>not</a:t>
            </a:r>
            <a:r>
              <a:rPr lang="en" sz="1900"/>
              <a:t> responsible for overseeing day-to-day operations of Open Mainframe Project. This is the responsibility of the foundation staff.</a:t>
            </a:r>
            <a:endParaRPr sz="1900"/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is </a:t>
            </a:r>
            <a:r>
              <a:rPr b="1" lang="en" sz="1900"/>
              <a:t>not</a:t>
            </a:r>
            <a:r>
              <a:rPr lang="en" sz="1900"/>
              <a:t> a Board of Directors; it is a committee that provides budget oversight and direction. There are no personal liabilities for individual Governing Board representatives.</a:t>
            </a:r>
            <a:endParaRPr sz="19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05" name="Google Shape;305;p43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4"/>
          <p:cNvSpPr txBox="1"/>
          <p:nvPr>
            <p:ph type="ctrTitle"/>
          </p:nvPr>
        </p:nvSpPr>
        <p:spPr>
          <a:xfrm>
            <a:off x="4560992" y="1913399"/>
            <a:ext cx="41856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Operations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5"/>
          <p:cNvSpPr txBox="1"/>
          <p:nvPr>
            <p:ph idx="1" type="body"/>
          </p:nvPr>
        </p:nvSpPr>
        <p:spPr>
          <a:xfrm>
            <a:off x="334000" y="931725"/>
            <a:ext cx="8369400" cy="4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4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Governing Board voting members consist of:</a:t>
            </a:r>
            <a:endParaRPr sz="1800"/>
          </a:p>
          <a:p>
            <a:pPr indent="-342900" lvl="0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representative appointed from each Platinum Member; and</a:t>
            </a:r>
            <a:endParaRPr sz="1800"/>
          </a:p>
          <a:p>
            <a:pPr indent="-342900" lvl="0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representative appointed from each Platinum End-User Member;</a:t>
            </a:r>
            <a:endParaRPr sz="1800"/>
          </a:p>
          <a:p>
            <a:pPr indent="-342900" lvl="0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Silver Member representative for every 10 Silver Members; with no more than three Silver Member representatives;</a:t>
            </a:r>
            <a:endParaRPr sz="1800"/>
          </a:p>
          <a:p>
            <a:pPr indent="-342900" lvl="0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Academic Institution Member representative for every 10 Academic Institution Members; with no more than three Academic Institution Member representatives; </a:t>
            </a:r>
            <a:endParaRPr sz="1800"/>
          </a:p>
          <a:p>
            <a:pPr indent="-342900" lvl="0" marL="9144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The TAC Chair.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●"/>
            </a:pPr>
            <a:r>
              <a:rPr lang="en" sz="1800"/>
              <a:t>See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 sz="1800"/>
              <a:t> of the Open Mainframe Project Charter for more information about composition.</a:t>
            </a:r>
            <a:endParaRPr sz="1800"/>
          </a:p>
        </p:txBody>
      </p:sp>
      <p:sp>
        <p:nvSpPr>
          <p:cNvPr id="316" name="Google Shape;316;p45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  <p:sp>
        <p:nvSpPr>
          <p:cNvPr id="317" name="Google Shape;317;p45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6"/>
          <p:cNvSpPr txBox="1"/>
          <p:nvPr>
            <p:ph type="title"/>
          </p:nvPr>
        </p:nvSpPr>
        <p:spPr>
          <a:xfrm>
            <a:off x="333993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Representatives</a:t>
            </a:r>
            <a:endParaRPr/>
          </a:p>
        </p:txBody>
      </p:sp>
      <p:sp>
        <p:nvSpPr>
          <p:cNvPr id="324" name="Google Shape;324;p46"/>
          <p:cNvSpPr/>
          <p:nvPr/>
        </p:nvSpPr>
        <p:spPr>
          <a:xfrm>
            <a:off x="0" y="794825"/>
            <a:ext cx="9144000" cy="4312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5" name="Google Shape;325;p46" title="Screenshot 2026-01-13 at 4.05.32 PM.png"/>
          <p:cNvPicPr preferRelativeResize="0"/>
          <p:nvPr/>
        </p:nvPicPr>
        <p:blipFill rotWithShape="1">
          <a:blip r:embed="rId3">
            <a:alphaModFix/>
          </a:blip>
          <a:srcRect b="0" l="0" r="0" t="2219"/>
          <a:stretch/>
        </p:blipFill>
        <p:spPr>
          <a:xfrm>
            <a:off x="0" y="1114275"/>
            <a:ext cx="9144002" cy="27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7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Chairperson</a:t>
            </a:r>
            <a:endParaRPr/>
          </a:p>
        </p:txBody>
      </p:sp>
      <p:sp>
        <p:nvSpPr>
          <p:cNvPr id="331" name="Google Shape;331;p47"/>
          <p:cNvSpPr txBox="1"/>
          <p:nvPr>
            <p:ph idx="1" type="body"/>
          </p:nvPr>
        </p:nvSpPr>
        <p:spPr>
          <a:xfrm>
            <a:off x="334000" y="1000204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/>
              <a:t>Duties of the Governing Board Chairperson include: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Oversee the day-to-day operational decisions of the Open Mainframe Project.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Work with the project staff to prepare the agenda for Governing Board meetings.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Be a spokesperson for the Open Mainframe Project and the Governing Board, as needed</a:t>
            </a:r>
            <a:endParaRPr sz="18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/>
              <a:t>See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Section 3(c)</a:t>
            </a:r>
            <a:r>
              <a:rPr lang="en" sz="1800"/>
              <a:t> of the Open Mainframe Project Charter for more information about the chairperson role.</a:t>
            </a:r>
            <a:endParaRPr sz="1800"/>
          </a:p>
        </p:txBody>
      </p:sp>
      <p:sp>
        <p:nvSpPr>
          <p:cNvPr id="332" name="Google Shape;332;p47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8"/>
          <p:cNvSpPr txBox="1"/>
          <p:nvPr>
            <p:ph type="ctrTitle"/>
          </p:nvPr>
        </p:nvSpPr>
        <p:spPr>
          <a:xfrm>
            <a:off x="4560692" y="1913399"/>
            <a:ext cx="41856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9"/>
          <p:cNvSpPr txBox="1"/>
          <p:nvPr>
            <p:ph idx="1" type="body"/>
          </p:nvPr>
        </p:nvSpPr>
        <p:spPr>
          <a:xfrm>
            <a:off x="334000" y="1094051"/>
            <a:ext cx="8369400" cy="24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has virtual regular meetings, generally once a quarter, on the 2nd Wednesday of the 2nd month of the quarter. </a:t>
            </a:r>
            <a:endParaRPr sz="1900"/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Governing Board meets in person for an annual strategic planning session in late Q3/Q4, typically around an event. More details on this will be shared towards the beginning of Q3.</a:t>
            </a:r>
            <a:endParaRPr sz="1900"/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In rare and exceptional circumstances (e.g., in an emergency situation), an additional ad hoc </a:t>
            </a:r>
            <a:r>
              <a:rPr lang="en" sz="1900"/>
              <a:t>special meeting</a:t>
            </a:r>
            <a:r>
              <a:rPr lang="en" sz="1900"/>
              <a:t> of the Governing Board may be convened. </a:t>
            </a:r>
            <a:endParaRPr sz="1900"/>
          </a:p>
          <a:p>
            <a:pPr indent="-336550" lvl="1" marL="914400" rtl="0" algn="l">
              <a:spcBef>
                <a:spcPts val="36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To request a special meeting, please email your request to the Project Staff and Governing Board Chair, and they will decide whether a special meeting is necessary or the proposed agenda item can be discussed by email or at the next regular meeting.</a:t>
            </a:r>
            <a:endParaRPr sz="1700"/>
          </a:p>
        </p:txBody>
      </p:sp>
      <p:sp>
        <p:nvSpPr>
          <p:cNvPr id="343" name="Google Shape;343;p4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  <p:sp>
        <p:nvSpPr>
          <p:cNvPr id="344" name="Google Shape;344;p4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0"/>
          <p:cNvSpPr txBox="1"/>
          <p:nvPr>
            <p:ph idx="1" type="body"/>
          </p:nvPr>
        </p:nvSpPr>
        <p:spPr>
          <a:xfrm>
            <a:off x="317500" y="943425"/>
            <a:ext cx="2681100" cy="3143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900"/>
              <a:t>All meetings from 2:00pm - 3:30pm US Eastern time unless noted.</a:t>
            </a:r>
            <a:endParaRPr sz="1900"/>
          </a:p>
          <a:p>
            <a:pPr indent="-285750" lvl="0" marL="342900" rtl="0" algn="l">
              <a:spcBef>
                <a:spcPts val="800"/>
              </a:spcBef>
              <a:spcAft>
                <a:spcPts val="0"/>
              </a:spcAft>
              <a:buSzPts val="1900"/>
              <a:buChar char="➔"/>
            </a:pPr>
            <a:r>
              <a:rPr lang="en" sz="1900"/>
              <a:t>February 11, 2026</a:t>
            </a:r>
            <a:endParaRPr sz="1900"/>
          </a:p>
          <a:p>
            <a:pPr indent="-285750" lvl="0" marL="342900" rtl="0" algn="l">
              <a:spcBef>
                <a:spcPts val="400"/>
              </a:spcBef>
              <a:spcAft>
                <a:spcPts val="0"/>
              </a:spcAft>
              <a:buSzPts val="1900"/>
              <a:buChar char="➔"/>
            </a:pPr>
            <a:r>
              <a:rPr lang="en" sz="1900"/>
              <a:t>May 13, 2026</a:t>
            </a:r>
            <a:endParaRPr sz="1900"/>
          </a:p>
          <a:p>
            <a:pPr indent="-285750" lvl="0" marL="342900" rtl="0" algn="l">
              <a:spcBef>
                <a:spcPts val="400"/>
              </a:spcBef>
              <a:spcAft>
                <a:spcPts val="0"/>
              </a:spcAft>
              <a:buSzPts val="1900"/>
              <a:buChar char="➔"/>
            </a:pPr>
            <a:r>
              <a:rPr lang="en" sz="1900"/>
              <a:t>August 12, 2026</a:t>
            </a:r>
            <a:endParaRPr sz="1900"/>
          </a:p>
          <a:p>
            <a:pPr indent="-285750" lvl="0" marL="342900" rtl="0" algn="l">
              <a:spcBef>
                <a:spcPts val="400"/>
              </a:spcBef>
              <a:spcAft>
                <a:spcPts val="0"/>
              </a:spcAft>
              <a:buSzPts val="1900"/>
              <a:buChar char="➔"/>
            </a:pPr>
            <a:r>
              <a:rPr lang="en" sz="1900"/>
              <a:t>November 11, 2026</a:t>
            </a:r>
            <a:endParaRPr sz="19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900"/>
              <a:t>Meeting will be on your calendar, and available at </a:t>
            </a:r>
            <a:r>
              <a:rPr lang="en" sz="1900" u="sng">
                <a:solidFill>
                  <a:schemeClr val="hlink"/>
                </a:solidFill>
                <a:hlinkClick r:id="rId3"/>
              </a:rPr>
              <a:t>openprofile.dev/my-calendar</a:t>
            </a:r>
            <a:endParaRPr sz="19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</p:txBody>
      </p:sp>
      <p:sp>
        <p:nvSpPr>
          <p:cNvPr id="351" name="Google Shape;351;p50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2" name="Google Shape;352;p50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2026 Governing Board meeting schedule</a:t>
            </a:r>
            <a:endParaRPr/>
          </a:p>
        </p:txBody>
      </p:sp>
      <p:pic>
        <p:nvPicPr>
          <p:cNvPr id="353" name="Google Shape;353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7988" y="1109233"/>
            <a:ext cx="5890350" cy="2925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1"/>
          <p:cNvSpPr txBox="1"/>
          <p:nvPr>
            <p:ph idx="1" type="body"/>
          </p:nvPr>
        </p:nvSpPr>
        <p:spPr>
          <a:xfrm>
            <a:off x="317500" y="943429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you would like to propose an agenda item for discussion at a Governing Board meeting, please submit your proposal to the Open Mainframe Project Director &amp; </a:t>
            </a:r>
            <a:r>
              <a:rPr lang="en"/>
              <a:t>the Governing Board Chair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Please include in your request:</a:t>
            </a:r>
            <a:endParaRPr/>
          </a:p>
          <a:p>
            <a: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 description of the topic</a:t>
            </a:r>
            <a:endParaRPr/>
          </a:p>
          <a:p>
            <a: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Board resolution or discussion-only item</a:t>
            </a:r>
            <a:endParaRPr/>
          </a:p>
          <a:p>
            <a: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Requested amount of time to discuss the item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Please submit your proposed agenda item at least 30 days prior to the meeting.</a:t>
            </a:r>
            <a:endParaRPr/>
          </a:p>
        </p:txBody>
      </p:sp>
      <p:sp>
        <p:nvSpPr>
          <p:cNvPr id="359" name="Google Shape;359;p51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  <p:sp>
        <p:nvSpPr>
          <p:cNvPr id="360" name="Google Shape;360;p51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/>
          <p:nvPr>
            <p:ph idx="1" type="body"/>
          </p:nvPr>
        </p:nvSpPr>
        <p:spPr>
          <a:xfrm>
            <a:off x="334000" y="1117079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Please be patient. Our board meeting agendas are often very full. If we cannot accommodate your request in the upcoming meeting we may:</a:t>
            </a:r>
            <a:endParaRPr/>
          </a:p>
          <a:p>
            <a: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Wait until the following meeting to discuss the topic</a:t>
            </a:r>
            <a:endParaRPr/>
          </a:p>
          <a:p>
            <a: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Call a special meeting to discuss your topic, or </a:t>
            </a:r>
            <a:endParaRPr/>
          </a:p>
          <a:p>
            <a: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Refer the topic to the appropriate committee or task force of the Governing Board.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We may ask you to provide slides 5 days before the meeting, and slides are subject to change (with your approval) to fit the broader meeting slide deck.</a:t>
            </a:r>
            <a:endParaRPr/>
          </a:p>
        </p:txBody>
      </p:sp>
      <p:sp>
        <p:nvSpPr>
          <p:cNvPr id="366" name="Google Shape;366;p52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  <p:sp>
        <p:nvSpPr>
          <p:cNvPr id="367" name="Google Shape;367;p52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5"/>
          <p:cNvSpPr txBox="1"/>
          <p:nvPr>
            <p:ph type="ctrTitle"/>
          </p:nvPr>
        </p:nvSpPr>
        <p:spPr>
          <a:xfrm>
            <a:off x="4568767" y="1913399"/>
            <a:ext cx="41856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Open Mainframe Project Overview and Governance</a:t>
            </a:r>
            <a:endParaRPr sz="3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3"/>
          <p:cNvSpPr txBox="1"/>
          <p:nvPr>
            <p:ph idx="1" type="body"/>
          </p:nvPr>
        </p:nvSpPr>
        <p:spPr>
          <a:xfrm>
            <a:off x="317500" y="943429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</a:pPr>
            <a:r>
              <a:rPr lang="en"/>
              <a:t>Agendas and exhibits for Governing Board meetings will be made available one week prior to the scheduled meeting</a:t>
            </a:r>
            <a:endParaRPr/>
          </a:p>
          <a:p>
            <a: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</a:pPr>
            <a:r>
              <a:rPr lang="en"/>
              <a:t>The FINAL deck will be made available one day prior to the meeting.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</a:pPr>
            <a:r>
              <a:rPr lang="en"/>
              <a:t>Past meeting materials can be found </a:t>
            </a:r>
            <a:r>
              <a:rPr lang="en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/>
              <a:t>.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</a:pPr>
            <a:r>
              <a:rPr lang="en"/>
              <a:t>All meeting materials are </a:t>
            </a:r>
            <a:r>
              <a:rPr lang="en"/>
              <a:t>confidential</a:t>
            </a:r>
            <a:r>
              <a:rPr lang="en"/>
              <a:t> and for the view of Governing Board representatives and </a:t>
            </a:r>
            <a:r>
              <a:rPr lang="en"/>
              <a:t>their</a:t>
            </a:r>
            <a:r>
              <a:rPr lang="en"/>
              <a:t> alternates ONLY, unless otherwise specified.</a:t>
            </a:r>
            <a:endParaRPr/>
          </a:p>
          <a:p>
            <a:pPr indent="-342900" lvl="1" marL="914400" rtl="0" algn="l">
              <a:spcBef>
                <a:spcPts val="360"/>
              </a:spcBef>
              <a:spcAft>
                <a:spcPts val="0"/>
              </a:spcAft>
              <a:buSzPts val="1800"/>
              <a:buChar char="–"/>
            </a:pPr>
            <a:r>
              <a:rPr lang="en"/>
              <a:t>No meeting of the Governing Board is recorded unless the Governing Board provides </a:t>
            </a:r>
            <a:r>
              <a:rPr lang="en"/>
              <a:t>explicit</a:t>
            </a:r>
            <a:r>
              <a:rPr lang="en"/>
              <a:t> consent to do so. </a:t>
            </a:r>
            <a:endParaRPr/>
          </a:p>
        </p:txBody>
      </p:sp>
      <p:sp>
        <p:nvSpPr>
          <p:cNvPr id="373" name="Google Shape;373;p53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  <p:sp>
        <p:nvSpPr>
          <p:cNvPr id="374" name="Google Shape;374;p53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4"/>
          <p:cNvSpPr txBox="1"/>
          <p:nvPr>
            <p:ph idx="1" type="body"/>
          </p:nvPr>
        </p:nvSpPr>
        <p:spPr>
          <a:xfrm>
            <a:off x="317500" y="943424"/>
            <a:ext cx="8369400" cy="39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omp-board@lists.openmainframeproject.org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omp-technical@lists.openmainframeproject.org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omp-budget@lists.openmainframeproject.org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/>
              <a:t>Slack Channel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6"/>
              </a:rPr>
              <a:t>join Open Mainframe Project slack here</a:t>
            </a:r>
            <a:r>
              <a:rPr lang="en"/>
              <a:t>. 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7"/>
              </a:rPr>
              <a:t>members.openmainframeproject.org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54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381" name="Google Shape;381;p54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5"/>
          <p:cNvSpPr txBox="1"/>
          <p:nvPr>
            <p:ph type="ctrTitle"/>
          </p:nvPr>
        </p:nvSpPr>
        <p:spPr>
          <a:xfrm>
            <a:off x="4540142" y="2030274"/>
            <a:ext cx="41856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Governing Board Committees</a:t>
            </a:r>
            <a:endParaRPr sz="3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6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 Committee</a:t>
            </a:r>
            <a:endParaRPr/>
          </a:p>
        </p:txBody>
      </p:sp>
      <p:sp>
        <p:nvSpPr>
          <p:cNvPr id="392" name="Google Shape;392;p56"/>
          <p:cNvSpPr txBox="1"/>
          <p:nvPr>
            <p:ph idx="1" type="body"/>
          </p:nvPr>
        </p:nvSpPr>
        <p:spPr>
          <a:xfrm>
            <a:off x="317500" y="943429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Budget Committee is lead by the Governing Board Treasurer and collaborates with the Open Mainframe Project staff to develop and review the Open Mainframe Project budget.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Any Governing Board representative may join ( not alternates )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Meets generally quarterly on the Wednesday of the week before the Governing Board meeting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/>
              <a:t>ACTION: If you want to participate in the Budget Committee, make a request at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members.openmainframeproject.org</a:t>
            </a:r>
            <a:r>
              <a:rPr b="1" lang="en"/>
              <a:t>.</a:t>
            </a:r>
            <a:endParaRPr b="1"/>
          </a:p>
        </p:txBody>
      </p:sp>
      <p:sp>
        <p:nvSpPr>
          <p:cNvPr id="393" name="Google Shape;393;p56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7"/>
          <p:cNvSpPr txBox="1"/>
          <p:nvPr>
            <p:ph idx="1" type="body"/>
          </p:nvPr>
        </p:nvSpPr>
        <p:spPr>
          <a:xfrm>
            <a:off x="317500" y="943429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Legal Committee makes recommendations to the Governing Board regarding license exception requests from Open Mainframe Project projects and other questions submitted to the Legal Committee by the Governing Board. 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Legal Committee does not represent Open Mainframe Project and does not have an attorney-client relationship with Open Mainframe Project.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Meets on an as needed basis.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Governing Boards may attend only if accompanied by their legal counsel.</a:t>
            </a:r>
            <a:endParaRPr/>
          </a:p>
        </p:txBody>
      </p:sp>
      <p:sp>
        <p:nvSpPr>
          <p:cNvPr id="399" name="Google Shape;399;p57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</p:txBody>
      </p:sp>
      <p:sp>
        <p:nvSpPr>
          <p:cNvPr id="400" name="Google Shape;400;p57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8"/>
          <p:cNvSpPr txBox="1"/>
          <p:nvPr>
            <p:ph type="ctrTitle"/>
          </p:nvPr>
        </p:nvSpPr>
        <p:spPr>
          <a:xfrm>
            <a:off x="4553842" y="2030274"/>
            <a:ext cx="41856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Policies and Other Resources</a:t>
            </a:r>
            <a:endParaRPr b="1" sz="36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Important</a:t>
            </a:r>
            <a:r>
              <a:rPr lang="en" sz="2300"/>
              <a:t> Open Mainframe Project Policies and Resources</a:t>
            </a:r>
            <a:endParaRPr sz="2300"/>
          </a:p>
        </p:txBody>
      </p:sp>
      <p:sp>
        <p:nvSpPr>
          <p:cNvPr id="411" name="Google Shape;411;p59"/>
          <p:cNvSpPr txBox="1"/>
          <p:nvPr>
            <p:ph idx="1" type="body"/>
          </p:nvPr>
        </p:nvSpPr>
        <p:spPr>
          <a:xfrm>
            <a:off x="317500" y="943429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Open Mainframe Project Charter</a:t>
            </a:r>
            <a:endParaRPr sz="1900"/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Project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36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36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Open Mainframe Project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OMP Landscape</a:t>
            </a:r>
            <a:endParaRPr sz="1900"/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  <p:sp>
        <p:nvSpPr>
          <p:cNvPr id="412" name="Google Shape;412;p5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0"/>
          <p:cNvSpPr txBox="1"/>
          <p:nvPr>
            <p:ph idx="1" type="body"/>
          </p:nvPr>
        </p:nvSpPr>
        <p:spPr>
          <a:xfrm>
            <a:off x="334000" y="1087250"/>
            <a:ext cx="84417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30200" lvl="1" marL="914400" rtl="0" algn="l">
              <a:spcBef>
                <a:spcPts val="36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Member contacts, which you can change at any time ( look under ‘Users’ &gt; and then under the ‘Key People’ tab )</a:t>
            </a:r>
            <a:endParaRPr sz="1600"/>
          </a:p>
          <a:p>
            <a:pPr indent="-330200" lvl="1" marL="914400" rtl="0" algn="l">
              <a:spcBef>
                <a:spcPts val="360"/>
              </a:spcBef>
              <a:spcAft>
                <a:spcPts val="0"/>
              </a:spcAft>
              <a:buSzPts val="1600"/>
              <a:buChar char="–"/>
            </a:pPr>
            <a:r>
              <a:rPr lang="en" sz="1600"/>
              <a:t>Membership details ( look under ‘Membership’ &gt; ‘Open Mainframe Project’ ), including…</a:t>
            </a:r>
            <a:endParaRPr sz="1600"/>
          </a:p>
          <a:p>
            <a:pPr indent="-317500" lvl="2" marL="1371600" rtl="0" algn="l">
              <a:spcBef>
                <a:spcPts val="32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Membership Overview Deck and High Level Overview Deck ( look under the ‘Resources’ tab )</a:t>
            </a:r>
            <a:endParaRPr sz="1400"/>
          </a:p>
          <a:p>
            <a:pPr indent="-317500" lvl="2" marL="1371600" rtl="0" algn="l">
              <a:spcBef>
                <a:spcPts val="32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Your fully executed membership agreement ( look under the ‘Membership’ tab )</a:t>
            </a:r>
            <a:endParaRPr sz="1400"/>
          </a:p>
          <a:p>
            <a:pPr indent="-317500" lvl="2" marL="1371600" rtl="0" algn="l">
              <a:spcBef>
                <a:spcPts val="32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Details on how to leverage membership benefits ( look under the ‘Benefits’ tab )</a:t>
            </a:r>
            <a:endParaRPr sz="1400"/>
          </a:p>
          <a:p>
            <a:pPr indent="-317500" lvl="2" marL="1371600" rtl="0" algn="l">
              <a:spcBef>
                <a:spcPts val="32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Insights on contributors from your organization ( look under the ‘Project Contributors’ tab )</a:t>
            </a:r>
            <a:br>
              <a:rPr lang="en" sz="1400"/>
            </a:br>
            <a:endParaRPr sz="14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418" name="Google Shape;418;p60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  <p:sp>
        <p:nvSpPr>
          <p:cNvPr id="419" name="Google Shape;419;p60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1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Mainframe Project </a:t>
            </a:r>
            <a:r>
              <a:rPr lang="en"/>
              <a:t>staff</a:t>
            </a:r>
            <a:endParaRPr/>
          </a:p>
        </p:txBody>
      </p:sp>
      <p:sp>
        <p:nvSpPr>
          <p:cNvPr id="425" name="Google Shape;425;p61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6" name="Google Shape;426;p61"/>
          <p:cNvSpPr txBox="1"/>
          <p:nvPr/>
        </p:nvSpPr>
        <p:spPr>
          <a:xfrm>
            <a:off x="4177650" y="4415425"/>
            <a:ext cx="47154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Contact us at </a:t>
            </a:r>
            <a:r>
              <a:rPr lang="en" u="sng">
                <a:solidFill>
                  <a:schemeClr val="hlink"/>
                </a:solidFill>
                <a:latin typeface="Gill Sans"/>
                <a:ea typeface="Gill Sans"/>
                <a:cs typeface="Gill Sans"/>
                <a:sym typeface="Gill Sans"/>
                <a:hlinkClick r:id="rId3"/>
              </a:rPr>
              <a:t>members.openmainframeproject.org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427" name="Google Shape;427;p61" title="Screenshot 2026-01-13 at 4.13.28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6513" y="1009850"/>
            <a:ext cx="6228875" cy="324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2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00"/>
              <a:t>Who’s Who in the </a:t>
            </a:r>
            <a:r>
              <a:rPr lang="en" sz="2600"/>
              <a:t>Academy Software Foundation</a:t>
            </a:r>
            <a:endParaRPr sz="2600"/>
          </a:p>
        </p:txBody>
      </p:sp>
      <p:sp>
        <p:nvSpPr>
          <p:cNvPr id="433" name="Google Shape;433;p62"/>
          <p:cNvSpPr txBox="1"/>
          <p:nvPr>
            <p:ph idx="1" type="body"/>
          </p:nvPr>
        </p:nvSpPr>
        <p:spPr>
          <a:xfrm>
            <a:off x="334000" y="1117079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Open Mainframe Project Members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Open Mainframe Project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55600" lvl="0" marL="457200" rtl="0" algn="l">
              <a:spcBef>
                <a:spcPts val="400"/>
              </a:spcBef>
              <a:spcAft>
                <a:spcPts val="0"/>
              </a:spcAft>
              <a:buSzPts val="20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Open Mainframe Project Project and Working Group Leads</a:t>
            </a:r>
            <a:endParaRPr/>
          </a:p>
        </p:txBody>
      </p:sp>
      <p:sp>
        <p:nvSpPr>
          <p:cNvPr id="434" name="Google Shape;434;p62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/>
          <p:cNvSpPr txBox="1"/>
          <p:nvPr/>
        </p:nvSpPr>
        <p:spPr>
          <a:xfrm>
            <a:off x="58975" y="1295400"/>
            <a:ext cx="3959700" cy="34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Gill Sans"/>
                <a:ea typeface="Gill Sans"/>
                <a:cs typeface="Gill Sans"/>
                <a:sym typeface="Gill Sans"/>
              </a:rPr>
              <a:t>The Open Mainframe Project was founded in 2015, as a focal point for deployment and use of Linux and Open Source in a mainframe computing environment.</a:t>
            </a:r>
            <a:endParaRPr sz="13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latin typeface="Gill Sans"/>
                <a:ea typeface="Gill Sans"/>
                <a:cs typeface="Gill Sans"/>
                <a:sym typeface="Gill Sans"/>
              </a:rPr>
              <a:t>Open Source is the collective thread within leading organizations that look to leverage their technology infrastructure as a competitive advantage. The mainframe design principles of security, stability, scalability, and performance are important to these leading organizations, and having the mainframe interoperable in a hybrid infrastructure enables leading organizations to realize its benefits. Open Mainframe Project believes this is best achieved as a community through open source.</a:t>
            </a:r>
            <a:endParaRPr sz="13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300">
                <a:latin typeface="Gill Sans"/>
                <a:ea typeface="Gill Sans"/>
                <a:cs typeface="Gill Sans"/>
                <a:sym typeface="Gill Sans"/>
              </a:rPr>
              <a:t>Open Mainframe Project hosts 17 projects and working groups and is supported by 40 organizations.</a:t>
            </a:r>
            <a:endParaRPr sz="13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8" name="Google Shape;218;p36"/>
          <p:cNvSpPr txBox="1"/>
          <p:nvPr/>
        </p:nvSpPr>
        <p:spPr>
          <a:xfrm>
            <a:off x="4094925" y="185525"/>
            <a:ext cx="48816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Vision</a:t>
            </a:r>
            <a:endParaRPr b="1" sz="12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ill Sans"/>
                <a:ea typeface="Gill Sans"/>
                <a:cs typeface="Gill Sans"/>
                <a:sym typeface="Gill Sans"/>
              </a:rPr>
              <a:t>The mainframe is an active, integrated, and essential part of modern enterprise IT, consumable by mainstream developers and users, and driven by a vibrant open source community.</a:t>
            </a:r>
            <a:endParaRPr sz="12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ill Sans"/>
                <a:ea typeface="Gill Sans"/>
                <a:cs typeface="Gill Sans"/>
                <a:sym typeface="Gill Sans"/>
              </a:rPr>
              <a:t>Mission</a:t>
            </a:r>
            <a:endParaRPr sz="12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ill Sans"/>
                <a:ea typeface="Gill Sans"/>
                <a:cs typeface="Gill Sans"/>
                <a:sym typeface="Gill Sans"/>
              </a:rPr>
              <a:t>To achieve the vision of the Open Mainframe Project by…</a:t>
            </a:r>
            <a:endParaRPr sz="12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9" name="Google Shape;219;p36"/>
          <p:cNvSpPr txBox="1"/>
          <p:nvPr/>
        </p:nvSpPr>
        <p:spPr>
          <a:xfrm>
            <a:off x="4094925" y="2301350"/>
            <a:ext cx="24888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Setting a high bar for application development on the mainframe</a:t>
            </a:r>
            <a:endParaRPr b="1"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through documentation, API development, and a security-first approach.</a:t>
            </a:r>
            <a:endParaRPr sz="11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0" name="Google Shape;220;p36"/>
          <p:cNvSpPr txBox="1"/>
          <p:nvPr/>
        </p:nvSpPr>
        <p:spPr>
          <a:xfrm>
            <a:off x="6553425" y="2301350"/>
            <a:ext cx="24888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Showcase the mainframe of today</a:t>
            </a:r>
            <a:endParaRPr b="1"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to both the mainframe ecosystem as well as the broad enterprise IT community.</a:t>
            </a:r>
            <a:endParaRPr sz="11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1" name="Google Shape;221;p36"/>
          <p:cNvSpPr txBox="1"/>
          <p:nvPr/>
        </p:nvSpPr>
        <p:spPr>
          <a:xfrm>
            <a:off x="4094925" y="3824200"/>
            <a:ext cx="24888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Enable the mainframe to be more consumable by developers</a:t>
            </a:r>
            <a:endParaRPr b="1"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with a transparent experience in leveraging the value propositions of the mainframe.</a:t>
            </a:r>
            <a:endParaRPr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2" name="Google Shape;222;p36"/>
          <p:cNvSpPr txBox="1"/>
          <p:nvPr/>
        </p:nvSpPr>
        <p:spPr>
          <a:xfrm>
            <a:off x="6553425" y="3824200"/>
            <a:ext cx="24888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Ensure the mainframe aligns well in the changing enterprise IT landscape</a:t>
            </a:r>
            <a:endParaRPr b="1"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of cloud-native and DevOps.</a:t>
            </a:r>
            <a:endParaRPr sz="11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223" name="Google Shape;223;p36"/>
          <p:cNvGrpSpPr/>
          <p:nvPr/>
        </p:nvGrpSpPr>
        <p:grpSpPr>
          <a:xfrm>
            <a:off x="5038925" y="1770425"/>
            <a:ext cx="546300" cy="546300"/>
            <a:chOff x="790925" y="2833675"/>
            <a:chExt cx="546300" cy="546300"/>
          </a:xfrm>
        </p:grpSpPr>
        <p:sp>
          <p:nvSpPr>
            <p:cNvPr id="224" name="Google Shape;224;p36"/>
            <p:cNvSpPr/>
            <p:nvPr/>
          </p:nvSpPr>
          <p:spPr>
            <a:xfrm>
              <a:off x="790925" y="2833675"/>
              <a:ext cx="546300" cy="5463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5" name="Google Shape;225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60250" y="3014522"/>
              <a:ext cx="207651" cy="1845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6" name="Google Shape;226;p36"/>
          <p:cNvGrpSpPr/>
          <p:nvPr/>
        </p:nvGrpSpPr>
        <p:grpSpPr>
          <a:xfrm>
            <a:off x="7524675" y="1770425"/>
            <a:ext cx="546300" cy="546300"/>
            <a:chOff x="2966775" y="2833675"/>
            <a:chExt cx="546300" cy="546300"/>
          </a:xfrm>
        </p:grpSpPr>
        <p:sp>
          <p:nvSpPr>
            <p:cNvPr id="227" name="Google Shape;227;p36"/>
            <p:cNvSpPr/>
            <p:nvPr/>
          </p:nvSpPr>
          <p:spPr>
            <a:xfrm>
              <a:off x="2966775" y="2833675"/>
              <a:ext cx="546300" cy="5463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8" name="Google Shape;228;p3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138191" y="3016397"/>
              <a:ext cx="203460" cy="1808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9" name="Google Shape;229;p36"/>
          <p:cNvGrpSpPr/>
          <p:nvPr/>
        </p:nvGrpSpPr>
        <p:grpSpPr>
          <a:xfrm>
            <a:off x="5038917" y="3277900"/>
            <a:ext cx="546300" cy="546300"/>
            <a:chOff x="5373650" y="2863650"/>
            <a:chExt cx="546300" cy="546300"/>
          </a:xfrm>
        </p:grpSpPr>
        <p:sp>
          <p:nvSpPr>
            <p:cNvPr id="230" name="Google Shape;230;p36"/>
            <p:cNvSpPr/>
            <p:nvPr/>
          </p:nvSpPr>
          <p:spPr>
            <a:xfrm>
              <a:off x="5373650" y="2863650"/>
              <a:ext cx="546300" cy="5463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31" name="Google Shape;231;p3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545788" y="3056000"/>
              <a:ext cx="202000" cy="1616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2" name="Google Shape;232;p36"/>
          <p:cNvGrpSpPr/>
          <p:nvPr/>
        </p:nvGrpSpPr>
        <p:grpSpPr>
          <a:xfrm>
            <a:off x="7524675" y="3277900"/>
            <a:ext cx="546300" cy="546300"/>
            <a:chOff x="7724550" y="2897000"/>
            <a:chExt cx="546300" cy="546300"/>
          </a:xfrm>
        </p:grpSpPr>
        <p:sp>
          <p:nvSpPr>
            <p:cNvPr id="233" name="Google Shape;233;p36"/>
            <p:cNvSpPr/>
            <p:nvPr/>
          </p:nvSpPr>
          <p:spPr>
            <a:xfrm>
              <a:off x="7724550" y="2897000"/>
              <a:ext cx="546300" cy="5463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34" name="Google Shape;234;p36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896700" y="3089345"/>
              <a:ext cx="202000" cy="16160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5" name="Google Shape;235;p3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5252" y="119023"/>
            <a:ext cx="3599252" cy="110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3"/>
          <p:cNvSpPr txBox="1"/>
          <p:nvPr>
            <p:ph type="ctrTitle"/>
          </p:nvPr>
        </p:nvSpPr>
        <p:spPr>
          <a:xfrm>
            <a:off x="4553842" y="1643174"/>
            <a:ext cx="41856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440" name="Google Shape;440;p63"/>
          <p:cNvSpPr txBox="1"/>
          <p:nvPr>
            <p:ph idx="1" type="subTitle"/>
          </p:nvPr>
        </p:nvSpPr>
        <p:spPr>
          <a:xfrm>
            <a:off x="4553850" y="2959875"/>
            <a:ext cx="4279200" cy="12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If you have any questions, feel free to contact the staff at: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members.openmainframeproject.org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A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7"/>
          <p:cNvSpPr/>
          <p:nvPr/>
        </p:nvSpPr>
        <p:spPr>
          <a:xfrm>
            <a:off x="0" y="722400"/>
            <a:ext cx="9144000" cy="4378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7"/>
          <p:cNvSpPr txBox="1"/>
          <p:nvPr>
            <p:ph type="title"/>
          </p:nvPr>
        </p:nvSpPr>
        <p:spPr>
          <a:xfrm>
            <a:off x="211018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 Organizations</a:t>
            </a:r>
            <a:endParaRPr/>
          </a:p>
        </p:txBody>
      </p:sp>
      <p:sp>
        <p:nvSpPr>
          <p:cNvPr id="242" name="Google Shape;242;p37"/>
          <p:cNvSpPr txBox="1"/>
          <p:nvPr/>
        </p:nvSpPr>
        <p:spPr>
          <a:xfrm>
            <a:off x="-5325" y="4743300"/>
            <a:ext cx="9144000" cy="4002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Learn more about membership at </a:t>
            </a:r>
            <a:r>
              <a:rPr lang="en" u="sng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openmainframeproject.org/join</a:t>
            </a:r>
            <a:endParaRPr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43" name="Google Shape;243;p37" title="Screenshot 2026-01-13 at 4.06.31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325" y="994013"/>
            <a:ext cx="9144003" cy="33620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830"/>
              <a:t>We’re a nonprofit, but not separately incorporated</a:t>
            </a:r>
            <a:endParaRPr sz="2830"/>
          </a:p>
        </p:txBody>
      </p:sp>
      <p:sp>
        <p:nvSpPr>
          <p:cNvPr id="249" name="Google Shape;249;p38"/>
          <p:cNvSpPr txBox="1"/>
          <p:nvPr>
            <p:ph idx="1" type="body"/>
          </p:nvPr>
        </p:nvSpPr>
        <p:spPr>
          <a:xfrm>
            <a:off x="334000" y="1000204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3429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</a:pPr>
            <a:r>
              <a:rPr lang="en"/>
              <a:t>The Open Mainframe Project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92100" lvl="0" marL="3429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</a:pPr>
            <a:r>
              <a:rPr lang="en"/>
              <a:t>Therefore, the </a:t>
            </a:r>
            <a:r>
              <a:rPr lang="en"/>
              <a:t>Open Mainframe Project </a:t>
            </a:r>
            <a:r>
              <a:rPr lang="en"/>
              <a:t>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92100" lvl="0" marL="342900" rtl="0" algn="l">
              <a:spcBef>
                <a:spcPts val="400"/>
              </a:spcBef>
              <a:spcAft>
                <a:spcPts val="0"/>
              </a:spcAft>
              <a:buSzPts val="2000"/>
              <a:buChar char="•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Open Mainframe Project Charter</a:t>
            </a:r>
            <a:endParaRPr/>
          </a:p>
        </p:txBody>
      </p:sp>
      <p:sp>
        <p:nvSpPr>
          <p:cNvPr id="250" name="Google Shape;250;p38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Mainframe Project Governance at a glance</a:t>
            </a:r>
            <a:endParaRPr/>
          </a:p>
        </p:txBody>
      </p:sp>
      <p:sp>
        <p:nvSpPr>
          <p:cNvPr id="256" name="Google Shape;256;p39"/>
          <p:cNvSpPr/>
          <p:nvPr/>
        </p:nvSpPr>
        <p:spPr>
          <a:xfrm>
            <a:off x="4711865" y="1414373"/>
            <a:ext cx="2062500" cy="549600"/>
          </a:xfrm>
          <a:prstGeom prst="roundRect">
            <a:avLst>
              <a:gd fmla="val 16667" name="adj"/>
            </a:avLst>
          </a:prstGeom>
          <a:solidFill>
            <a:srgbClr val="9164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</a:rPr>
              <a:t>Open Mainframe Project</a:t>
            </a:r>
            <a:r>
              <a:rPr lang="en"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1000"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Governing Board</a:t>
            </a:r>
            <a:endParaRPr sz="13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9"/>
          <p:cNvSpPr/>
          <p:nvPr/>
        </p:nvSpPr>
        <p:spPr>
          <a:xfrm>
            <a:off x="5448600" y="2764475"/>
            <a:ext cx="2062500" cy="594600"/>
          </a:xfrm>
          <a:prstGeom prst="roundRect">
            <a:avLst>
              <a:gd fmla="val 16667" name="adj"/>
            </a:avLst>
          </a:prstGeom>
          <a:solidFill>
            <a:srgbClr val="9164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Marketing </a:t>
            </a:r>
            <a:r>
              <a:rPr lang="en">
                <a:solidFill>
                  <a:schemeClr val="lt1"/>
                </a:solidFill>
              </a:rPr>
              <a:t>Committee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9"/>
          <p:cNvSpPr/>
          <p:nvPr/>
        </p:nvSpPr>
        <p:spPr>
          <a:xfrm>
            <a:off x="2215582" y="1414369"/>
            <a:ext cx="2062500" cy="549600"/>
          </a:xfrm>
          <a:prstGeom prst="roundRect">
            <a:avLst>
              <a:gd fmla="val 16667" name="adj"/>
            </a:avLst>
          </a:prstGeom>
          <a:solidFill>
            <a:srgbClr val="9164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Technical </a:t>
            </a:r>
            <a:r>
              <a:rPr lang="en">
                <a:solidFill>
                  <a:schemeClr val="lt1"/>
                </a:solidFill>
              </a:rPr>
              <a:t>Advisory</a:t>
            </a: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lt1"/>
                </a:solidFill>
              </a:rPr>
              <a:t>Council</a:t>
            </a: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(T</a:t>
            </a:r>
            <a:r>
              <a:rPr lang="en">
                <a:solidFill>
                  <a:schemeClr val="lt1"/>
                </a:solidFill>
              </a:rPr>
              <a:t>A</a:t>
            </a: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C)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39"/>
          <p:cNvSpPr txBox="1"/>
          <p:nvPr/>
        </p:nvSpPr>
        <p:spPr>
          <a:xfrm>
            <a:off x="153077" y="1341825"/>
            <a:ext cx="2062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Cross-project collaboration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Project Lifecycle Management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Developer Voice to GB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39"/>
          <p:cNvSpPr txBox="1"/>
          <p:nvPr/>
        </p:nvSpPr>
        <p:spPr>
          <a:xfrm>
            <a:off x="6914282" y="1338927"/>
            <a:ext cx="20145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Strategy &amp; Priorities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Budget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Marketing Strategy &amp; Events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Legal &amp; overall governance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9"/>
          <p:cNvSpPr txBox="1"/>
          <p:nvPr/>
        </p:nvSpPr>
        <p:spPr>
          <a:xfrm>
            <a:off x="5542163" y="3398789"/>
            <a:ext cx="20145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Annual Marketing Plan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Events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Content/Web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Branding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Market Development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2" name="Google Shape;262;p39"/>
          <p:cNvCxnSpPr>
            <a:stCxn id="256" idx="1"/>
            <a:endCxn id="258" idx="3"/>
          </p:cNvCxnSpPr>
          <p:nvPr/>
        </p:nvCxnSpPr>
        <p:spPr>
          <a:xfrm flipH="1">
            <a:off x="4278065" y="1689173"/>
            <a:ext cx="433800" cy="600"/>
          </a:xfrm>
          <a:prstGeom prst="bentConnector3">
            <a:avLst>
              <a:gd fmla="val 49998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63" name="Google Shape;263;p39"/>
          <p:cNvCxnSpPr>
            <a:stCxn id="264" idx="0"/>
            <a:endCxn id="258" idx="2"/>
          </p:cNvCxnSpPr>
          <p:nvPr/>
        </p:nvCxnSpPr>
        <p:spPr>
          <a:xfrm rot="-5400000">
            <a:off x="2586470" y="2123480"/>
            <a:ext cx="819900" cy="501000"/>
          </a:xfrm>
          <a:prstGeom prst="bentConnector3">
            <a:avLst>
              <a:gd fmla="val 50004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265" name="Google Shape;265;p39"/>
          <p:cNvCxnSpPr>
            <a:stCxn id="257" idx="0"/>
            <a:endCxn id="256" idx="2"/>
          </p:cNvCxnSpPr>
          <p:nvPr/>
        </p:nvCxnSpPr>
        <p:spPr>
          <a:xfrm flipH="1" rot="5400000">
            <a:off x="5711250" y="1995875"/>
            <a:ext cx="800400" cy="736800"/>
          </a:xfrm>
          <a:prstGeom prst="bentConnector3">
            <a:avLst>
              <a:gd fmla="val 50006" name="adj1"/>
            </a:avLst>
          </a:pr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266" name="Google Shape;266;p39"/>
          <p:cNvSpPr txBox="1"/>
          <p:nvPr/>
        </p:nvSpPr>
        <p:spPr>
          <a:xfrm>
            <a:off x="455536" y="4937760"/>
            <a:ext cx="2526600" cy="2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The Linux Foundation Internal Use Only</a:t>
            </a:r>
            <a:endParaRPr sz="9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267" name="Google Shape;267;p39"/>
          <p:cNvGrpSpPr/>
          <p:nvPr/>
        </p:nvGrpSpPr>
        <p:grpSpPr>
          <a:xfrm>
            <a:off x="661081" y="2783929"/>
            <a:ext cx="3968564" cy="1359901"/>
            <a:chOff x="661081" y="2936329"/>
            <a:chExt cx="3968564" cy="1359901"/>
          </a:xfrm>
        </p:grpSpPr>
        <p:sp>
          <p:nvSpPr>
            <p:cNvPr id="268" name="Google Shape;268;p39"/>
            <p:cNvSpPr/>
            <p:nvPr/>
          </p:nvSpPr>
          <p:spPr>
            <a:xfrm>
              <a:off x="3936045" y="2936330"/>
              <a:ext cx="693600" cy="1359900"/>
            </a:xfrm>
            <a:prstGeom prst="roundRect">
              <a:avLst>
                <a:gd fmla="val 16667" name="adj"/>
              </a:avLst>
            </a:prstGeom>
            <a:solidFill>
              <a:srgbClr val="8EBBFF">
                <a:alpha val="40390"/>
              </a:srgbClr>
            </a:solidFill>
            <a:ln cap="flat" cmpd="sng" w="1270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39"/>
            <p:cNvSpPr/>
            <p:nvPr/>
          </p:nvSpPr>
          <p:spPr>
            <a:xfrm>
              <a:off x="3190670" y="2936330"/>
              <a:ext cx="693600" cy="1359900"/>
            </a:xfrm>
            <a:prstGeom prst="roundRect">
              <a:avLst>
                <a:gd fmla="val 16667" name="adj"/>
              </a:avLst>
            </a:prstGeom>
            <a:solidFill>
              <a:srgbClr val="8EBBFF">
                <a:alpha val="40390"/>
              </a:srgbClr>
            </a:solidFill>
            <a:ln cap="flat" cmpd="sng" w="1270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39"/>
            <p:cNvSpPr/>
            <p:nvPr/>
          </p:nvSpPr>
          <p:spPr>
            <a:xfrm>
              <a:off x="2336120" y="2936330"/>
              <a:ext cx="819600" cy="1359900"/>
            </a:xfrm>
            <a:prstGeom prst="roundRect">
              <a:avLst>
                <a:gd fmla="val 16667" name="adj"/>
              </a:avLst>
            </a:prstGeom>
            <a:solidFill>
              <a:srgbClr val="8EBBFF">
                <a:alpha val="40390"/>
              </a:srgbClr>
            </a:solidFill>
            <a:ln cap="flat" cmpd="sng" w="1270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39"/>
            <p:cNvSpPr/>
            <p:nvPr/>
          </p:nvSpPr>
          <p:spPr>
            <a:xfrm>
              <a:off x="1462345" y="2936330"/>
              <a:ext cx="819600" cy="1359900"/>
            </a:xfrm>
            <a:prstGeom prst="roundRect">
              <a:avLst>
                <a:gd fmla="val 16667" name="adj"/>
              </a:avLst>
            </a:prstGeom>
            <a:solidFill>
              <a:srgbClr val="8EBBFF">
                <a:alpha val="40390"/>
              </a:srgbClr>
            </a:solidFill>
            <a:ln cap="flat" cmpd="sng" w="1270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39"/>
            <p:cNvSpPr/>
            <p:nvPr/>
          </p:nvSpPr>
          <p:spPr>
            <a:xfrm>
              <a:off x="685270" y="2936329"/>
              <a:ext cx="726600" cy="1359900"/>
            </a:xfrm>
            <a:prstGeom prst="roundRect">
              <a:avLst>
                <a:gd fmla="val 16667" name="adj"/>
              </a:avLst>
            </a:prstGeom>
            <a:solidFill>
              <a:srgbClr val="8EBBFF">
                <a:alpha val="40390"/>
              </a:srgbClr>
            </a:solidFill>
            <a:ln cap="flat" cmpd="sng" w="1270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39"/>
            <p:cNvSpPr/>
            <p:nvPr/>
          </p:nvSpPr>
          <p:spPr>
            <a:xfrm>
              <a:off x="661081" y="3066071"/>
              <a:ext cx="813300" cy="5496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</a:rPr>
                <a:t>Zowe 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39"/>
            <p:cNvSpPr/>
            <p:nvPr/>
          </p:nvSpPr>
          <p:spPr>
            <a:xfrm>
              <a:off x="1498756" y="3066071"/>
              <a:ext cx="759000" cy="5496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</a:rPr>
                <a:t>ADE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9"/>
            <p:cNvSpPr/>
            <p:nvPr/>
          </p:nvSpPr>
          <p:spPr>
            <a:xfrm>
              <a:off x="723944" y="3744703"/>
              <a:ext cx="3833100" cy="437700"/>
            </a:xfrm>
            <a:prstGeom prst="roundRect">
              <a:avLst>
                <a:gd fmla="val 16667" name="adj"/>
              </a:avLst>
            </a:prstGeom>
            <a:solidFill>
              <a:srgbClr val="168F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Developer Communities</a:t>
              </a:r>
              <a:endParaRPr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9"/>
            <p:cNvSpPr/>
            <p:nvPr/>
          </p:nvSpPr>
          <p:spPr>
            <a:xfrm>
              <a:off x="3256589" y="3066071"/>
              <a:ext cx="558600" cy="5496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9"/>
            <p:cNvSpPr/>
            <p:nvPr/>
          </p:nvSpPr>
          <p:spPr>
            <a:xfrm>
              <a:off x="2387321" y="3066071"/>
              <a:ext cx="714300" cy="5496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chemeClr val="dk1"/>
                  </a:solidFill>
                </a:rPr>
                <a:t>Mentorship</a:t>
              </a:r>
              <a:endParaRPr sz="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39"/>
            <p:cNvSpPr/>
            <p:nvPr/>
          </p:nvSpPr>
          <p:spPr>
            <a:xfrm>
              <a:off x="3970126" y="3066071"/>
              <a:ext cx="586800" cy="5496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etc</a:t>
              </a:r>
              <a:endPara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39"/>
            <p:cNvSpPr/>
            <p:nvPr/>
          </p:nvSpPr>
          <p:spPr>
            <a:xfrm>
              <a:off x="3128779" y="3090872"/>
              <a:ext cx="835200" cy="55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</a:rPr>
                <a:t>Zorow</a:t>
              </a:r>
              <a:endParaRPr sz="1100"/>
            </a:p>
          </p:txBody>
        </p:sp>
      </p:grpSp>
      <p:sp>
        <p:nvSpPr>
          <p:cNvPr id="279" name="Google Shape;279;p3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0"/>
          <p:cNvSpPr txBox="1"/>
          <p:nvPr>
            <p:ph idx="1" type="body"/>
          </p:nvPr>
        </p:nvSpPr>
        <p:spPr>
          <a:xfrm>
            <a:off x="317500" y="943429"/>
            <a:ext cx="8369400" cy="31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36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32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32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36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Marketing Committee</a:t>
            </a:r>
            <a:endParaRPr sz="1600"/>
          </a:p>
          <a:p>
            <a:pPr indent="-349250" lvl="0" marL="457200" rtl="0" algn="l">
              <a:spcBef>
                <a:spcPts val="4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36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32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list</a:t>
            </a:r>
            <a:endParaRPr sz="1300"/>
          </a:p>
          <a:p>
            <a:pPr indent="-330200" lvl="1" marL="914400" rtl="0" algn="l">
              <a:spcBef>
                <a:spcPts val="36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Hosted Projects and Working Groups</a:t>
            </a:r>
            <a:endParaRPr sz="1900"/>
          </a:p>
        </p:txBody>
      </p:sp>
      <p:sp>
        <p:nvSpPr>
          <p:cNvPr id="285" name="Google Shape;285;p40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Governing Bodies and Committees</a:t>
            </a:r>
            <a:endParaRPr/>
          </a:p>
        </p:txBody>
      </p:sp>
      <p:sp>
        <p:nvSpPr>
          <p:cNvPr id="286" name="Google Shape;286;p40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/>
          <p:nvPr>
            <p:ph type="ctrTitle"/>
          </p:nvPr>
        </p:nvSpPr>
        <p:spPr>
          <a:xfrm>
            <a:off x="4574392" y="1913399"/>
            <a:ext cx="4185600" cy="13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2"/>
          <p:cNvSpPr txBox="1"/>
          <p:nvPr>
            <p:ph idx="1" type="body"/>
          </p:nvPr>
        </p:nvSpPr>
        <p:spPr>
          <a:xfrm>
            <a:off x="387300" y="1230901"/>
            <a:ext cx="8369400" cy="26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4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</a:t>
            </a:r>
            <a:r>
              <a:rPr lang="en" sz="1700"/>
              <a:t>Open Mainframe Project</a:t>
            </a:r>
            <a:r>
              <a:rPr lang="en" sz="1700"/>
              <a:t> budget, directing the use of funds to advance the mission of the </a:t>
            </a:r>
            <a:r>
              <a:rPr lang="en" sz="1700"/>
              <a:t>Open Mainframe Project</a:t>
            </a:r>
            <a:r>
              <a:rPr lang="en" sz="1700"/>
              <a:t>;</a:t>
            </a:r>
            <a:endParaRPr sz="1700"/>
          </a:p>
          <a:p>
            <a:pPr indent="-336550" lvl="0" marL="457200" rtl="0" algn="l">
              <a:spcBef>
                <a:spcPts val="4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4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Open Mainframe Project Charter.</a:t>
            </a:r>
            <a:endParaRPr sz="1700"/>
          </a:p>
        </p:txBody>
      </p:sp>
      <p:sp>
        <p:nvSpPr>
          <p:cNvPr id="297" name="Google Shape;297;p42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50"/>
              <a:buFont typeface="Gill Sans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pen Mainframe Project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